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321" r:id="rId3"/>
    <p:sldId id="257" r:id="rId4"/>
    <p:sldId id="258" r:id="rId5"/>
    <p:sldId id="259" r:id="rId6"/>
    <p:sldId id="276" r:id="rId7"/>
    <p:sldId id="300" r:id="rId8"/>
    <p:sldId id="263" r:id="rId9"/>
    <p:sldId id="260" r:id="rId10"/>
    <p:sldId id="290" r:id="rId11"/>
    <p:sldId id="291" r:id="rId12"/>
    <p:sldId id="292" r:id="rId13"/>
    <p:sldId id="297" r:id="rId14"/>
    <p:sldId id="296" r:id="rId15"/>
    <p:sldId id="298" r:id="rId16"/>
    <p:sldId id="262" r:id="rId17"/>
    <p:sldId id="299" r:id="rId18"/>
    <p:sldId id="333" r:id="rId19"/>
    <p:sldId id="334" r:id="rId20"/>
    <p:sldId id="301" r:id="rId21"/>
    <p:sldId id="303" r:id="rId22"/>
    <p:sldId id="309" r:id="rId23"/>
    <p:sldId id="310" r:id="rId24"/>
    <p:sldId id="311" r:id="rId25"/>
    <p:sldId id="308" r:id="rId26"/>
    <p:sldId id="307" r:id="rId27"/>
    <p:sldId id="312" r:id="rId28"/>
    <p:sldId id="313" r:id="rId29"/>
    <p:sldId id="315" r:id="rId30"/>
    <p:sldId id="314" r:id="rId31"/>
    <p:sldId id="323" r:id="rId32"/>
    <p:sldId id="324" r:id="rId33"/>
    <p:sldId id="328" r:id="rId34"/>
    <p:sldId id="329" r:id="rId35"/>
    <p:sldId id="330" r:id="rId36"/>
    <p:sldId id="331" r:id="rId37"/>
    <p:sldId id="332" r:id="rId38"/>
    <p:sldId id="316" r:id="rId39"/>
    <p:sldId id="317" r:id="rId40"/>
    <p:sldId id="318" r:id="rId41"/>
    <p:sldId id="319" r:id="rId42"/>
    <p:sldId id="320" r:id="rId43"/>
    <p:sldId id="275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dm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B9E2"/>
    <a:srgbClr val="E9629B"/>
    <a:srgbClr val="F5D45D"/>
    <a:srgbClr val="9393C7"/>
    <a:srgbClr val="9193C7"/>
    <a:srgbClr val="DE4483"/>
    <a:srgbClr val="6399D1"/>
    <a:srgbClr val="F5B75A"/>
    <a:srgbClr val="454E9E"/>
    <a:srgbClr val="E966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0" Type="http://schemas.openxmlformats.org/officeDocument/2006/relationships/commentAuthors" Target="commentAuthors.xml"/><Relationship Id="rId5" Type="http://schemas.openxmlformats.org/officeDocument/2006/relationships/slide" Target="slides/slide3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handoutMaster" Target="handoutMasters/handoutMaster1.xml"/><Relationship Id="rId45" Type="http://schemas.openxmlformats.org/officeDocument/2006/relationships/notesMaster" Target="notesMasters/notesMaster1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ly-arranged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tags" Target="../tags/tag57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3.png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tags" Target="../tags/tag72.xml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tags" Target="../tags/tag76.xml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tags" Target="../tags/tag84.xml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tags" Target="../tags/tag91.xml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tags" Target="../tags/tag88.xml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tags" Target="../tags/tag9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66728" y="-2442514"/>
            <a:ext cx="3545826" cy="3545826"/>
          </a:xfrm>
          <a:prstGeom prst="ellipse">
            <a:avLst/>
          </a:prstGeom>
          <a:solidFill>
            <a:srgbClr val="E96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418127" y="145701"/>
            <a:ext cx="907747" cy="907747"/>
          </a:xfrm>
          <a:prstGeom prst="ellipse">
            <a:avLst/>
          </a:prstGeom>
          <a:solidFill>
            <a:srgbClr val="C33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2000305" y="5804551"/>
            <a:ext cx="3325569" cy="3325569"/>
          </a:xfrm>
          <a:prstGeom prst="ellipse">
            <a:avLst/>
          </a:prstGeom>
          <a:solidFill>
            <a:srgbClr val="8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1205516" y="-1339438"/>
            <a:ext cx="1972968" cy="1972968"/>
          </a:xfrm>
          <a:prstGeom prst="ellipse">
            <a:avLst/>
          </a:prstGeom>
          <a:solidFill>
            <a:srgbClr val="90B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790065" y="2480310"/>
            <a:ext cx="7920355" cy="2122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4400" b="1">
                <a:solidFill>
                  <a:srgbClr val="E966A0"/>
                </a:solidFill>
                <a:cs typeface="+mn-lt"/>
                <a:sym typeface="+mn-ea"/>
              </a:rPr>
              <a:t>PHÂN TÍCH YÊU CẦU NGHIỆP VỤ</a:t>
            </a:r>
            <a:endParaRPr lang="en-US" altLang="zh-CN" sz="4400" b="1">
              <a:solidFill>
                <a:srgbClr val="E966A0"/>
              </a:solidFill>
              <a:cs typeface="+mn-lt"/>
            </a:endParaRPr>
          </a:p>
          <a:p>
            <a:pPr algn="ctr"/>
            <a:r>
              <a:rPr lang="en-US" altLang="zh-CN" sz="4400" b="1">
                <a:solidFill>
                  <a:srgbClr val="8585BF"/>
                </a:solidFill>
                <a:cs typeface="+mn-lt"/>
                <a:sym typeface="+mn-ea"/>
              </a:rPr>
              <a:t>Website bán nội thất</a:t>
            </a:r>
            <a:endParaRPr lang="en-US" altLang="zh-CN" sz="4400" b="1">
              <a:solidFill>
                <a:srgbClr val="8585BF"/>
              </a:solidFill>
              <a:cs typeface="+mn-lt"/>
            </a:endParaRPr>
          </a:p>
          <a:p>
            <a:pPr algn="ctr"/>
            <a:endParaRPr lang="en-US" altLang="zh-CN" sz="4400" b="1">
              <a:solidFill>
                <a:srgbClr val="E966A0"/>
              </a:solidFill>
              <a:cs typeface="+mn-lt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29638" y="-997007"/>
            <a:ext cx="4762500" cy="457110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66728" y="-2442514"/>
            <a:ext cx="3545826" cy="3545826"/>
          </a:xfrm>
          <a:prstGeom prst="ellipse">
            <a:avLst/>
          </a:prstGeom>
          <a:solidFill>
            <a:srgbClr val="E96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418127" y="145701"/>
            <a:ext cx="907747" cy="907747"/>
          </a:xfrm>
          <a:prstGeom prst="ellipse">
            <a:avLst/>
          </a:prstGeom>
          <a:solidFill>
            <a:srgbClr val="C33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2000305" y="5804551"/>
            <a:ext cx="3325569" cy="3325569"/>
          </a:xfrm>
          <a:prstGeom prst="ellipse">
            <a:avLst/>
          </a:prstGeom>
          <a:solidFill>
            <a:srgbClr val="8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1205516" y="-1339438"/>
            <a:ext cx="1972968" cy="1972968"/>
          </a:xfrm>
          <a:prstGeom prst="ellipse">
            <a:avLst/>
          </a:prstGeom>
          <a:solidFill>
            <a:srgbClr val="90B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00990" y="2808605"/>
            <a:ext cx="609600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400" b="1">
                <a:solidFill>
                  <a:srgbClr val="E966A0"/>
                </a:solidFill>
                <a:cs typeface="+mn-lt"/>
                <a:sym typeface="+mn-ea"/>
              </a:rPr>
              <a:t>4. Use Case</a:t>
            </a:r>
            <a:endParaRPr lang="en-US" altLang="zh-CN" sz="4400" b="1">
              <a:solidFill>
                <a:srgbClr val="E966A0"/>
              </a:solidFill>
              <a:cs typeface="+mn-lt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08913" y="907358"/>
            <a:ext cx="4762500" cy="457110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0" y="-2694465"/>
            <a:ext cx="3339428" cy="3339428"/>
          </a:xfrm>
          <a:prstGeom prst="ellipse">
            <a:avLst/>
          </a:prstGeom>
          <a:solidFill>
            <a:srgbClr val="E96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1619542" y="6517791"/>
            <a:ext cx="907747" cy="907747"/>
          </a:xfrm>
          <a:prstGeom prst="ellipse">
            <a:avLst/>
          </a:prstGeom>
          <a:solidFill>
            <a:srgbClr val="C33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2946114" y="6517940"/>
            <a:ext cx="1941370" cy="1941370"/>
          </a:xfrm>
          <a:prstGeom prst="ellipse">
            <a:avLst/>
          </a:prstGeom>
          <a:solidFill>
            <a:srgbClr val="8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0464148" y="-1024751"/>
            <a:ext cx="1443684" cy="1443684"/>
          </a:xfrm>
          <a:prstGeom prst="ellipse">
            <a:avLst/>
          </a:prstGeom>
          <a:solidFill>
            <a:srgbClr val="90B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108710" y="1436370"/>
            <a:ext cx="285369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Danh mục sản phẩm</a:t>
            </a:r>
            <a:endParaRPr lang="en-US" altLang="zh-CN" sz="2400" b="1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>
            <p:custDataLst>
              <p:tags r:id="rId2"/>
            </p:custDataLst>
          </p:nvPr>
        </p:nvSpPr>
        <p:spPr>
          <a:xfrm>
            <a:off x="1003300" y="2472055"/>
            <a:ext cx="3064510" cy="35712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3"/>
            </p:custDataLst>
          </p:nvPr>
        </p:nvSpPr>
        <p:spPr>
          <a:xfrm>
            <a:off x="9447818" y="3085310"/>
            <a:ext cx="114553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Arial" panose="020B0604020202020204" pitchFamily="34" charset="0"/>
              </a:rPr>
              <a:t>70</a:t>
            </a:r>
            <a:endParaRPr lang="zh-CN" altLang="en-US" sz="2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2" name="矩形 21"/>
          <p:cNvSpPr/>
          <p:nvPr>
            <p:custDataLst>
              <p:tags r:id="rId4"/>
            </p:custDataLst>
          </p:nvPr>
        </p:nvSpPr>
        <p:spPr>
          <a:xfrm>
            <a:off x="9245886" y="1593451"/>
            <a:ext cx="15494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Giỏ hàng</a:t>
            </a:r>
            <a:endParaRPr lang="en-US" altLang="zh-CN" sz="2400" b="1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>
            <p:custDataLst>
              <p:tags r:id="rId5"/>
            </p:custDataLst>
          </p:nvPr>
        </p:nvSpPr>
        <p:spPr>
          <a:xfrm>
            <a:off x="8547735" y="2356485"/>
            <a:ext cx="3249295" cy="40233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292131" y="591485"/>
            <a:ext cx="9791886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Use Case Danh mục sản phẩm &amp; Giỏ hàng</a:t>
            </a:r>
            <a:endParaRPr lang="en-US" altLang="en-US" sz="3200" dirty="0">
              <a:solidFill>
                <a:schemeClr val="accent1">
                  <a:lumMod val="7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5953760" y="-3683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pic>
        <p:nvPicPr>
          <p:cNvPr id="3" name="Picture 2" descr="UC_Product_Catalog.drawi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465" y="2073910"/>
            <a:ext cx="5322682" cy="4389120"/>
          </a:xfrm>
          <a:prstGeom prst="rect">
            <a:avLst/>
          </a:prstGeom>
        </p:spPr>
      </p:pic>
      <p:pic>
        <p:nvPicPr>
          <p:cNvPr id="8" name="Picture 7" descr="UC_ShoppingCart.drawi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3760" y="2225675"/>
            <a:ext cx="6126480" cy="409534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0" y="-3144680"/>
            <a:ext cx="3339428" cy="3339428"/>
          </a:xfrm>
          <a:prstGeom prst="ellipse">
            <a:avLst/>
          </a:prstGeom>
          <a:solidFill>
            <a:srgbClr val="E96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1907832" y="4956326"/>
            <a:ext cx="907747" cy="907747"/>
          </a:xfrm>
          <a:prstGeom prst="ellipse">
            <a:avLst/>
          </a:prstGeom>
          <a:solidFill>
            <a:srgbClr val="C33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2946114" y="6517940"/>
            <a:ext cx="1941370" cy="1941370"/>
          </a:xfrm>
          <a:prstGeom prst="ellipse">
            <a:avLst/>
          </a:prstGeom>
          <a:solidFill>
            <a:srgbClr val="8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0464148" y="-1024751"/>
            <a:ext cx="1443684" cy="1443684"/>
          </a:xfrm>
          <a:prstGeom prst="ellipse">
            <a:avLst/>
          </a:prstGeom>
          <a:solidFill>
            <a:srgbClr val="90B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818005" y="1339215"/>
            <a:ext cx="3287395" cy="52260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altLang="zh-CN" sz="2400" b="1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Quy trình thanh toán</a:t>
            </a:r>
            <a:endParaRPr lang="en-US" altLang="zh-CN" sz="2400" b="1">
              <a:solidFill>
                <a:schemeClr val="accent1">
                  <a:lumMod val="7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6" name="矩形 15"/>
          <p:cNvSpPr/>
          <p:nvPr>
            <p:custDataLst>
              <p:tags r:id="rId2"/>
            </p:custDataLst>
          </p:nvPr>
        </p:nvSpPr>
        <p:spPr>
          <a:xfrm>
            <a:off x="1003300" y="2611120"/>
            <a:ext cx="2741930" cy="35712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3"/>
            </p:custDataLst>
          </p:nvPr>
        </p:nvSpPr>
        <p:spPr>
          <a:xfrm>
            <a:off x="9447818" y="3085310"/>
            <a:ext cx="114553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Arial" panose="020B0604020202020204" pitchFamily="34" charset="0"/>
              </a:rPr>
              <a:t>70</a:t>
            </a:r>
            <a:endParaRPr lang="zh-CN" altLang="en-US" sz="2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2" name="矩形 21"/>
          <p:cNvSpPr/>
          <p:nvPr>
            <p:custDataLst>
              <p:tags r:id="rId4"/>
            </p:custDataLst>
          </p:nvPr>
        </p:nvSpPr>
        <p:spPr>
          <a:xfrm>
            <a:off x="8712200" y="1419225"/>
            <a:ext cx="26162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Quản lý tồn kho</a:t>
            </a:r>
            <a:endParaRPr lang="en-US" altLang="zh-CN" sz="2400" b="1">
              <a:solidFill>
                <a:schemeClr val="accent1">
                  <a:lumMod val="7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3" name="矩形 22"/>
          <p:cNvSpPr/>
          <p:nvPr>
            <p:custDataLst>
              <p:tags r:id="rId5"/>
            </p:custDataLst>
          </p:nvPr>
        </p:nvSpPr>
        <p:spPr>
          <a:xfrm>
            <a:off x="8547735" y="2523490"/>
            <a:ext cx="2660650" cy="37465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200056" y="337485"/>
            <a:ext cx="9791886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Use Case: Quy trình thanh toán &amp; Quản lý tồn kho</a:t>
            </a:r>
            <a:endParaRPr lang="en-US" altLang="en-US" sz="2000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7432040" y="10509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pic>
        <p:nvPicPr>
          <p:cNvPr id="3" name="Picture 2" descr="UC_Inventory.drawi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8890" y="2523490"/>
            <a:ext cx="3867150" cy="3533775"/>
          </a:xfrm>
          <a:prstGeom prst="rect">
            <a:avLst/>
          </a:prstGeom>
        </p:spPr>
      </p:pic>
      <p:pic>
        <p:nvPicPr>
          <p:cNvPr id="8" name="Picture 7" descr="UC_PaymentProcess.drawi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985" y="2117725"/>
            <a:ext cx="6400800" cy="442001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0" y="-3121820"/>
            <a:ext cx="3339428" cy="3339428"/>
          </a:xfrm>
          <a:prstGeom prst="ellipse">
            <a:avLst/>
          </a:prstGeom>
          <a:solidFill>
            <a:srgbClr val="E96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1907832" y="4956326"/>
            <a:ext cx="907747" cy="907747"/>
          </a:xfrm>
          <a:prstGeom prst="ellipse">
            <a:avLst/>
          </a:prstGeom>
          <a:solidFill>
            <a:srgbClr val="C33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670139" y="6518575"/>
            <a:ext cx="1941370" cy="1941370"/>
          </a:xfrm>
          <a:prstGeom prst="ellipse">
            <a:avLst/>
          </a:prstGeom>
          <a:solidFill>
            <a:srgbClr val="8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0464148" y="-1024751"/>
            <a:ext cx="1443684" cy="1443684"/>
          </a:xfrm>
          <a:prstGeom prst="ellipse">
            <a:avLst/>
          </a:prstGeom>
          <a:solidFill>
            <a:srgbClr val="90B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262380" y="1301750"/>
            <a:ext cx="302196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>
                <a:solidFill>
                  <a:schemeClr val="accent1">
                    <a:lumMod val="75000"/>
                  </a:schemeClr>
                </a:solidFill>
                <a:cs typeface="+mn-lt"/>
              </a:rPr>
              <a:t>Quản lý truy cập</a:t>
            </a:r>
            <a:endParaRPr lang="en-US" altLang="zh-CN" sz="2400" b="1">
              <a:solidFill>
                <a:schemeClr val="accent1">
                  <a:lumMod val="75000"/>
                </a:schemeClr>
              </a:solidFill>
              <a:cs typeface="+mn-lt"/>
            </a:endParaRPr>
          </a:p>
        </p:txBody>
      </p:sp>
      <p:sp>
        <p:nvSpPr>
          <p:cNvPr id="16" name="矩形 15"/>
          <p:cNvSpPr/>
          <p:nvPr>
            <p:custDataLst>
              <p:tags r:id="rId2"/>
            </p:custDataLst>
          </p:nvPr>
        </p:nvSpPr>
        <p:spPr>
          <a:xfrm>
            <a:off x="1003300" y="2482850"/>
            <a:ext cx="3539490" cy="35712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3"/>
            </p:custDataLst>
          </p:nvPr>
        </p:nvSpPr>
        <p:spPr>
          <a:xfrm>
            <a:off x="9447818" y="3085310"/>
            <a:ext cx="114553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Arial" panose="020B0604020202020204" pitchFamily="34" charset="0"/>
              </a:rPr>
              <a:t>70</a:t>
            </a:r>
            <a:endParaRPr lang="zh-CN" altLang="en-US" sz="2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2" name="矩形 21"/>
          <p:cNvSpPr/>
          <p:nvPr>
            <p:custDataLst>
              <p:tags r:id="rId4"/>
            </p:custDataLst>
          </p:nvPr>
        </p:nvSpPr>
        <p:spPr>
          <a:xfrm>
            <a:off x="8016240" y="1301750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>
                <a:solidFill>
                  <a:schemeClr val="accent1">
                    <a:lumMod val="75000"/>
                  </a:schemeClr>
                </a:solidFill>
                <a:cs typeface="+mn-lt"/>
              </a:rPr>
              <a:t>Quản lý tài khoản</a:t>
            </a:r>
            <a:endParaRPr lang="en-US" altLang="zh-CN" sz="2400" b="1">
              <a:solidFill>
                <a:schemeClr val="accent1">
                  <a:lumMod val="75000"/>
                </a:schemeClr>
              </a:solidFill>
              <a:cs typeface="+mn-lt"/>
            </a:endParaRPr>
          </a:p>
        </p:txBody>
      </p:sp>
      <p:sp>
        <p:nvSpPr>
          <p:cNvPr id="23" name="矩形 22"/>
          <p:cNvSpPr/>
          <p:nvPr>
            <p:custDataLst>
              <p:tags r:id="rId5"/>
            </p:custDataLst>
          </p:nvPr>
        </p:nvSpPr>
        <p:spPr>
          <a:xfrm>
            <a:off x="8253095" y="2702560"/>
            <a:ext cx="3036570" cy="37465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200056" y="218105"/>
            <a:ext cx="9791886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Core Features: Quản lý truy cập &amp; Quản lý tài khoản</a:t>
            </a:r>
            <a:endParaRPr lang="en-US" altLang="en-US" sz="2000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7432040" y="10509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pic>
        <p:nvPicPr>
          <p:cNvPr id="3" name="Picture 2" descr="UC_AccessControl.drawi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745" y="2016125"/>
            <a:ext cx="4297680" cy="4537427"/>
          </a:xfrm>
          <a:prstGeom prst="rect">
            <a:avLst/>
          </a:prstGeom>
        </p:spPr>
      </p:pic>
      <p:pic>
        <p:nvPicPr>
          <p:cNvPr id="8" name="Picture 7" descr="UC_PersonalInformation.drawi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1985" y="1873885"/>
            <a:ext cx="4297680" cy="478998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0" y="-3109755"/>
            <a:ext cx="3339428" cy="3339428"/>
          </a:xfrm>
          <a:prstGeom prst="ellipse">
            <a:avLst/>
          </a:prstGeom>
          <a:solidFill>
            <a:srgbClr val="E96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1907832" y="4956326"/>
            <a:ext cx="907747" cy="907747"/>
          </a:xfrm>
          <a:prstGeom prst="ellipse">
            <a:avLst/>
          </a:prstGeom>
          <a:solidFill>
            <a:srgbClr val="C33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2946114" y="6517940"/>
            <a:ext cx="1941370" cy="1941370"/>
          </a:xfrm>
          <a:prstGeom prst="ellipse">
            <a:avLst/>
          </a:prstGeom>
          <a:solidFill>
            <a:srgbClr val="8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0464148" y="-1024751"/>
            <a:ext cx="1443684" cy="1443684"/>
          </a:xfrm>
          <a:prstGeom prst="ellipse">
            <a:avLst/>
          </a:prstGeom>
          <a:solidFill>
            <a:srgbClr val="90B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932940" y="1440815"/>
            <a:ext cx="264604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Sản phẩm yêu thích</a:t>
            </a:r>
            <a:endParaRPr lang="en-US" altLang="zh-CN" sz="2400" b="1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>
            <p:custDataLst>
              <p:tags r:id="rId2"/>
            </p:custDataLst>
          </p:nvPr>
        </p:nvSpPr>
        <p:spPr>
          <a:xfrm>
            <a:off x="1003300" y="2702560"/>
            <a:ext cx="2741930" cy="35712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3"/>
            </p:custDataLst>
          </p:nvPr>
        </p:nvSpPr>
        <p:spPr>
          <a:xfrm>
            <a:off x="9447818" y="3085310"/>
            <a:ext cx="114553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Arial" panose="020B0604020202020204" pitchFamily="34" charset="0"/>
              </a:rPr>
              <a:t>70</a:t>
            </a:r>
            <a:endParaRPr lang="zh-CN" altLang="en-US" sz="2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2" name="矩形 21"/>
          <p:cNvSpPr/>
          <p:nvPr>
            <p:custDataLst>
              <p:tags r:id="rId4"/>
            </p:custDataLst>
          </p:nvPr>
        </p:nvSpPr>
        <p:spPr>
          <a:xfrm>
            <a:off x="8547735" y="1435735"/>
            <a:ext cx="233172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Xem đơn hàng</a:t>
            </a:r>
            <a:endParaRPr lang="en-US" altLang="zh-CN" sz="2400" b="1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>
            <p:custDataLst>
              <p:tags r:id="rId5"/>
            </p:custDataLst>
          </p:nvPr>
        </p:nvSpPr>
        <p:spPr>
          <a:xfrm>
            <a:off x="8547735" y="2702560"/>
            <a:ext cx="2660650" cy="37465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200056" y="347645"/>
            <a:ext cx="9791886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Core Features: Sản phẩm yêu thích &amp; Xem đơn hàng</a:t>
            </a:r>
            <a:endParaRPr lang="en-US" altLang="en-US" sz="2000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5450840" y="-2794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pic>
        <p:nvPicPr>
          <p:cNvPr id="8" name="Picture 7" descr="UC_Favorites.drawi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455" y="2164715"/>
            <a:ext cx="4819650" cy="4295775"/>
          </a:xfrm>
          <a:prstGeom prst="rect">
            <a:avLst/>
          </a:prstGeom>
        </p:spPr>
      </p:pic>
      <p:pic>
        <p:nvPicPr>
          <p:cNvPr id="10" name="Picture 9" descr="UC_ManageOrder.drawi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4115" y="2037080"/>
            <a:ext cx="3989832" cy="44805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66728" y="-2442514"/>
            <a:ext cx="3545826" cy="3545826"/>
          </a:xfrm>
          <a:prstGeom prst="ellipse">
            <a:avLst/>
          </a:prstGeom>
          <a:solidFill>
            <a:srgbClr val="E96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418127" y="145701"/>
            <a:ext cx="907747" cy="907747"/>
          </a:xfrm>
          <a:prstGeom prst="ellipse">
            <a:avLst/>
          </a:prstGeom>
          <a:solidFill>
            <a:srgbClr val="C33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2000305" y="5804551"/>
            <a:ext cx="3325569" cy="3325569"/>
          </a:xfrm>
          <a:prstGeom prst="ellipse">
            <a:avLst/>
          </a:prstGeom>
          <a:solidFill>
            <a:srgbClr val="8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1205516" y="-1339438"/>
            <a:ext cx="1972968" cy="1972968"/>
          </a:xfrm>
          <a:prstGeom prst="ellipse">
            <a:avLst/>
          </a:prstGeom>
          <a:solidFill>
            <a:srgbClr val="90B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0" y="618738"/>
            <a:ext cx="5380235" cy="5620523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532130" y="2736850"/>
            <a:ext cx="609600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400" b="1">
                <a:solidFill>
                  <a:srgbClr val="E966A0"/>
                </a:solidFill>
                <a:cs typeface="+mn-lt"/>
                <a:sym typeface="+mn-ea"/>
              </a:rPr>
              <a:t>5. User Story</a:t>
            </a:r>
            <a:endParaRPr lang="en-US" altLang="zh-CN" sz="4400" b="1">
              <a:solidFill>
                <a:srgbClr val="E966A0"/>
              </a:solidFill>
              <a:cs typeface="+mn-lt"/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0" y="-3259615"/>
            <a:ext cx="3339428" cy="3339428"/>
          </a:xfrm>
          <a:prstGeom prst="ellipse">
            <a:avLst/>
          </a:prstGeom>
          <a:solidFill>
            <a:srgbClr val="E96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2184692" y="4956326"/>
            <a:ext cx="907747" cy="907747"/>
          </a:xfrm>
          <a:prstGeom prst="ellipse">
            <a:avLst/>
          </a:prstGeom>
          <a:solidFill>
            <a:srgbClr val="C33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2946400" y="6858000"/>
            <a:ext cx="1941195" cy="1600835"/>
          </a:xfrm>
          <a:prstGeom prst="ellipse">
            <a:avLst/>
          </a:prstGeom>
          <a:solidFill>
            <a:srgbClr val="8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0462878" y="-1363841"/>
            <a:ext cx="1443684" cy="1443684"/>
          </a:xfrm>
          <a:prstGeom prst="ellipse">
            <a:avLst/>
          </a:prstGeom>
          <a:solidFill>
            <a:srgbClr val="90B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58750" y="335280"/>
            <a:ext cx="302196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>
                <a:solidFill>
                  <a:schemeClr val="accent1">
                    <a:lumMod val="75000"/>
                  </a:schemeClr>
                </a:solidFill>
                <a:cs typeface="+mn-lt"/>
              </a:rPr>
              <a:t>Là người mua</a:t>
            </a:r>
            <a:endParaRPr lang="en-US" altLang="zh-CN" sz="2400" b="1">
              <a:solidFill>
                <a:schemeClr val="accent1">
                  <a:lumMod val="75000"/>
                </a:schemeClr>
              </a:solidFill>
              <a:cs typeface="+mn-lt"/>
            </a:endParaRPr>
          </a:p>
        </p:txBody>
      </p:sp>
      <p:sp>
        <p:nvSpPr>
          <p:cNvPr id="16" name="矩形 15"/>
          <p:cNvSpPr/>
          <p:nvPr>
            <p:custDataLst>
              <p:tags r:id="rId2"/>
            </p:custDataLst>
          </p:nvPr>
        </p:nvSpPr>
        <p:spPr>
          <a:xfrm>
            <a:off x="530225" y="795655"/>
            <a:ext cx="5142865" cy="51676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charset="0"/>
                <a:cs typeface="Calibri" panose="020F0502020204030204" charset="0"/>
              </a:rPr>
              <a:t>Tôi muốn xem danh sách sản phẩm có giao diện hấp dẫn, thông tin 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</a:rPr>
              <a:t>đầy đủ và hình ảnh có 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</a:rPr>
              <a:t>độ phân giải cao để tôi có thể duyệt thoải mái.</a:t>
            </a:r>
            <a:endParaRPr lang="en-US" altLang="en-US" dirty="0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charset="0"/>
                <a:cs typeface="Calibri" panose="020F0502020204030204" charset="0"/>
              </a:rPr>
              <a:t>Tôi muốn thêm bất kỳ sản phẩm nào từ danh mục hoặc trang chi tiết vào giỏ hàng đ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</a:rPr>
              <a:t>ể có thể mua sản phẩm đó.</a:t>
            </a:r>
            <a:endParaRPr lang="en-US" altLang="en-US" dirty="0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charset="0"/>
                <a:cs typeface="Calibri" panose="020F0502020204030204" charset="0"/>
              </a:rPr>
              <a:t>Tôi muốn cập nhật số lượng sản phẩm trong giỏ hàng và tự đ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</a:rPr>
              <a:t>ộng xem tổng chi phí được cập nhật.</a:t>
            </a:r>
            <a:endParaRPr lang="en-US" altLang="en-US" dirty="0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charset="0"/>
                <a:cs typeface="Calibri" panose="020F0502020204030204" charset="0"/>
              </a:rPr>
              <a:t>Tôi muốn được xem lại lịch sử đơn hàng của mình.</a:t>
            </a:r>
            <a:endParaRPr lang="en-US" altLang="en-US" dirty="0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charset="0"/>
                <a:cs typeface="Calibri" panose="020F0502020204030204" charset="0"/>
              </a:rPr>
              <a:t>Tôi muốn được thêm sản phẩm và xóa sản phẩm ra khỏi danh sách yêu thích</a:t>
            </a:r>
            <a:endParaRPr lang="en-US" altLang="en-US" dirty="0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charset="0"/>
                <a:cs typeface="Calibri" panose="020F0502020204030204" charset="0"/>
              </a:rPr>
              <a:t>Tôi muốn quản lí thông tin cá nhân trong tài khoản của mình </a:t>
            </a:r>
            <a:endParaRPr lang="en-US" alt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3"/>
            </p:custDataLst>
          </p:nvPr>
        </p:nvSpPr>
        <p:spPr>
          <a:xfrm>
            <a:off x="9447818" y="3085310"/>
            <a:ext cx="114553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Arial" panose="020B0604020202020204" pitchFamily="34" charset="0"/>
              </a:rPr>
              <a:t>70</a:t>
            </a:r>
            <a:endParaRPr lang="zh-CN" altLang="en-US" sz="2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2" name="矩形 21"/>
          <p:cNvSpPr/>
          <p:nvPr>
            <p:custDataLst>
              <p:tags r:id="rId4"/>
            </p:custDataLst>
          </p:nvPr>
        </p:nvSpPr>
        <p:spPr>
          <a:xfrm>
            <a:off x="6116955" y="335280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>
                <a:solidFill>
                  <a:schemeClr val="accent1">
                    <a:lumMod val="75000"/>
                  </a:schemeClr>
                </a:solidFill>
                <a:cs typeface="+mn-lt"/>
              </a:rPr>
              <a:t>Là người quản trị</a:t>
            </a:r>
            <a:endParaRPr lang="en-US" altLang="zh-CN" sz="2400" b="1">
              <a:solidFill>
                <a:schemeClr val="accent1">
                  <a:lumMod val="75000"/>
                </a:schemeClr>
              </a:solidFill>
              <a:cs typeface="+mn-lt"/>
            </a:endParaRPr>
          </a:p>
        </p:txBody>
      </p:sp>
      <p:sp>
        <p:nvSpPr>
          <p:cNvPr id="23" name="矩形 22"/>
          <p:cNvSpPr/>
          <p:nvPr>
            <p:custDataLst>
              <p:tags r:id="rId5"/>
            </p:custDataLst>
          </p:nvPr>
        </p:nvSpPr>
        <p:spPr>
          <a:xfrm>
            <a:off x="7179310" y="901065"/>
            <a:ext cx="4525010" cy="47853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7432040" y="10509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6116955" y="795655"/>
            <a:ext cx="6096000" cy="5620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Tôi muốn quản l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ý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 sản phẩm (Tạo, 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Đ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ọc, Cập nhật, Xóa) và số l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ư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ợng hàng tồn kho 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đ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ể có thể duy trì l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ư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ợng hàng tồn kho chính xác.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endParaRPr lang="en-US" altLang="en-US" dirty="0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Tôi muốn xem tất cả giỏ hàng của ng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ư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ời dùng 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đ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ể có thể hỗ trợ khách hàng về vấn 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đ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ề thanh toán.</a:t>
            </a:r>
            <a:endParaRPr lang="en-US" altLang="en-US" dirty="0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Tôi muốn 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đư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ợc chuyển h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ư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ớng 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đ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ến Dashboard sau khi 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đă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ng nhập 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đ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ể có thể truy cập ngay vào các chức n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ă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ng quản trị.</a:t>
            </a:r>
            <a:endParaRPr lang="en-US" altLang="en-US" dirty="0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Tôi muốn xem tất cả các 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đ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ơn hàng trong hệ thống 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đ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ể có thể theo d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õ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i và quản l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ý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 việc thực hiện.</a:t>
            </a:r>
            <a:endParaRPr lang="en-US" altLang="en-US" dirty="0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Tôi muốn được quản lí số lượng tồn kho của sản phẩm</a:t>
            </a:r>
            <a:endParaRPr lang="en-US" altLang="en-US" dirty="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66728" y="-2442514"/>
            <a:ext cx="3545826" cy="3545826"/>
          </a:xfrm>
          <a:prstGeom prst="ellipse">
            <a:avLst/>
          </a:prstGeom>
          <a:solidFill>
            <a:srgbClr val="E96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418127" y="145701"/>
            <a:ext cx="907747" cy="907747"/>
          </a:xfrm>
          <a:prstGeom prst="ellipse">
            <a:avLst/>
          </a:prstGeom>
          <a:solidFill>
            <a:srgbClr val="C33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2000305" y="5804551"/>
            <a:ext cx="3325569" cy="3325569"/>
          </a:xfrm>
          <a:prstGeom prst="ellipse">
            <a:avLst/>
          </a:prstGeom>
          <a:solidFill>
            <a:srgbClr val="8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1205516" y="-1339438"/>
            <a:ext cx="1972968" cy="1972968"/>
          </a:xfrm>
          <a:prstGeom prst="ellipse">
            <a:avLst/>
          </a:prstGeom>
          <a:solidFill>
            <a:srgbClr val="90B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0" y="618738"/>
            <a:ext cx="5380235" cy="5620523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532130" y="2736850"/>
            <a:ext cx="609600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400" b="1">
                <a:solidFill>
                  <a:srgbClr val="E966A0"/>
                </a:solidFill>
                <a:cs typeface="+mn-lt"/>
                <a:sym typeface="+mn-ea"/>
              </a:rPr>
              <a:t>Lược đồ ERD </a:t>
            </a:r>
            <a:endParaRPr lang="en-US" altLang="zh-CN" sz="4400" b="1">
              <a:solidFill>
                <a:srgbClr val="E966A0"/>
              </a:solidFill>
              <a:cs typeface="+mn-lt"/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0" y="-3259615"/>
            <a:ext cx="3339428" cy="3339428"/>
          </a:xfrm>
          <a:prstGeom prst="ellipse">
            <a:avLst/>
          </a:prstGeom>
          <a:solidFill>
            <a:srgbClr val="E96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2184692" y="4956326"/>
            <a:ext cx="907747" cy="907747"/>
          </a:xfrm>
          <a:prstGeom prst="ellipse">
            <a:avLst/>
          </a:prstGeom>
          <a:solidFill>
            <a:srgbClr val="C33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2946400" y="6858000"/>
            <a:ext cx="1941195" cy="1600835"/>
          </a:xfrm>
          <a:prstGeom prst="ellipse">
            <a:avLst/>
          </a:prstGeom>
          <a:solidFill>
            <a:srgbClr val="8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0462878" y="-1363841"/>
            <a:ext cx="1443684" cy="1443684"/>
          </a:xfrm>
          <a:prstGeom prst="ellipse">
            <a:avLst/>
          </a:prstGeom>
          <a:solidFill>
            <a:srgbClr val="90B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6" name="矩形 15"/>
          <p:cNvSpPr/>
          <p:nvPr>
            <p:custDataLst>
              <p:tags r:id="rId1"/>
            </p:custDataLst>
          </p:nvPr>
        </p:nvSpPr>
        <p:spPr>
          <a:xfrm>
            <a:off x="530225" y="795655"/>
            <a:ext cx="5142865" cy="51676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2"/>
            </p:custDataLst>
          </p:nvPr>
        </p:nvSpPr>
        <p:spPr>
          <a:xfrm>
            <a:off x="9447818" y="3085310"/>
            <a:ext cx="114553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Arial" panose="020B0604020202020204" pitchFamily="34" charset="0"/>
              </a:rPr>
              <a:t>70</a:t>
            </a:r>
            <a:endParaRPr lang="zh-CN" altLang="en-US" sz="2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3" name="矩形 22"/>
          <p:cNvSpPr/>
          <p:nvPr>
            <p:custDataLst>
              <p:tags r:id="rId3"/>
            </p:custDataLst>
          </p:nvPr>
        </p:nvSpPr>
        <p:spPr>
          <a:xfrm>
            <a:off x="7179310" y="901065"/>
            <a:ext cx="4525010" cy="47853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7432040" y="10509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6116955" y="795655"/>
            <a:ext cx="6096000" cy="5620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dirty="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pic>
        <p:nvPicPr>
          <p:cNvPr id="3" name="Picture 3" descr="ERD.drawi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695" y="314008"/>
            <a:ext cx="9426991" cy="63093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66728" y="-2442514"/>
            <a:ext cx="3545826" cy="3545826"/>
          </a:xfrm>
          <a:prstGeom prst="ellipse">
            <a:avLst/>
          </a:prstGeom>
          <a:solidFill>
            <a:srgbClr val="E96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418127" y="145701"/>
            <a:ext cx="907747" cy="907747"/>
          </a:xfrm>
          <a:prstGeom prst="ellipse">
            <a:avLst/>
          </a:prstGeom>
          <a:solidFill>
            <a:srgbClr val="C33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2000305" y="5804551"/>
            <a:ext cx="3325569" cy="3325569"/>
          </a:xfrm>
          <a:prstGeom prst="ellipse">
            <a:avLst/>
          </a:prstGeom>
          <a:solidFill>
            <a:srgbClr val="8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1205516" y="-1339438"/>
            <a:ext cx="1972968" cy="1972968"/>
          </a:xfrm>
          <a:prstGeom prst="ellipse">
            <a:avLst/>
          </a:prstGeom>
          <a:solidFill>
            <a:srgbClr val="90B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0" y="618738"/>
            <a:ext cx="5380235" cy="5620523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532130" y="2736850"/>
            <a:ext cx="609600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400" b="1">
                <a:solidFill>
                  <a:srgbClr val="E966A0"/>
                </a:solidFill>
                <a:cs typeface="+mn-lt"/>
                <a:sym typeface="+mn-ea"/>
              </a:rPr>
              <a:t>Thiết kế hệ thống</a:t>
            </a:r>
            <a:endParaRPr lang="en-US" altLang="zh-CN" sz="4400" b="1">
              <a:solidFill>
                <a:srgbClr val="E966A0"/>
              </a:solidFill>
              <a:cs typeface="+mn-lt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394" y="396562"/>
            <a:ext cx="10451253" cy="6370945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166728" y="-2442514"/>
            <a:ext cx="3545826" cy="3545826"/>
          </a:xfrm>
          <a:prstGeom prst="ellipse">
            <a:avLst/>
          </a:prstGeom>
          <a:solidFill>
            <a:srgbClr val="E96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418127" y="145701"/>
            <a:ext cx="907747" cy="907747"/>
          </a:xfrm>
          <a:prstGeom prst="ellipse">
            <a:avLst/>
          </a:prstGeom>
          <a:solidFill>
            <a:srgbClr val="C33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2000305" y="5804551"/>
            <a:ext cx="3325569" cy="3325569"/>
          </a:xfrm>
          <a:prstGeom prst="ellipse">
            <a:avLst/>
          </a:prstGeom>
          <a:solidFill>
            <a:srgbClr val="8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1205516" y="-1339438"/>
            <a:ext cx="1972968" cy="1972968"/>
          </a:xfrm>
          <a:prstGeom prst="ellipse">
            <a:avLst/>
          </a:prstGeom>
          <a:solidFill>
            <a:srgbClr val="90B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67005" y="2774950"/>
            <a:ext cx="7049135" cy="161480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altLang="zh-CN" sz="4000" b="1">
                <a:solidFill>
                  <a:srgbClr val="E966A0"/>
                </a:solidFill>
                <a:cs typeface="+mn-lt"/>
              </a:rPr>
              <a:t>Thành viên nhóm:</a:t>
            </a:r>
            <a:endParaRPr lang="en-US" altLang="zh-CN" sz="4000" b="1">
              <a:solidFill>
                <a:srgbClr val="E966A0"/>
              </a:solidFill>
              <a:cs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64552" y="3621196"/>
            <a:ext cx="6381750" cy="1568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zh-CN" sz="2400" b="1">
                <a:solidFill>
                  <a:srgbClr val="8585BF"/>
                </a:solidFill>
                <a:cs typeface="+mn-lt"/>
              </a:rPr>
              <a:t>- Đỗ Tấn Lộc(nhóm trưởng)   MSSV: </a:t>
            </a:r>
            <a:r>
              <a:rPr lang="en-US" altLang="en-US" sz="2400" b="1">
                <a:solidFill>
                  <a:srgbClr val="8585BF"/>
                </a:solidFill>
                <a:cs typeface="+mn-lt"/>
              </a:rPr>
              <a:t> 3122411115</a:t>
            </a:r>
            <a:r>
              <a:rPr lang="en-US" altLang="zh-CN" sz="2400" b="1">
                <a:solidFill>
                  <a:srgbClr val="8585BF"/>
                </a:solidFill>
                <a:cs typeface="+mn-lt"/>
              </a:rPr>
              <a:t> </a:t>
            </a:r>
            <a:endParaRPr lang="en-US" altLang="zh-CN" sz="2400" b="1">
              <a:solidFill>
                <a:srgbClr val="8585BF"/>
              </a:solidFill>
              <a:cs typeface="+mn-lt"/>
            </a:endParaRPr>
          </a:p>
          <a:p>
            <a:pPr algn="just"/>
            <a:r>
              <a:rPr lang="en-US" altLang="zh-CN" sz="2400" b="1">
                <a:solidFill>
                  <a:srgbClr val="8585BF"/>
                </a:solidFill>
                <a:cs typeface="+mn-lt"/>
              </a:rPr>
              <a:t>- Nguyễn Hữu Anh Khoa         MSSV: </a:t>
            </a:r>
            <a:r>
              <a:rPr lang="en-US" altLang="en-US" sz="2400" b="1">
                <a:solidFill>
                  <a:srgbClr val="8585BF"/>
                </a:solidFill>
                <a:cs typeface="+mn-lt"/>
              </a:rPr>
              <a:t>3122411098</a:t>
            </a:r>
            <a:endParaRPr lang="en-US" altLang="en-US" sz="2400" b="1">
              <a:solidFill>
                <a:srgbClr val="8585BF"/>
              </a:solidFill>
              <a:cs typeface="+mn-lt"/>
            </a:endParaRPr>
          </a:p>
          <a:p>
            <a:pPr algn="just"/>
            <a:r>
              <a:rPr lang="en-US" altLang="zh-CN" sz="2400" b="1">
                <a:solidFill>
                  <a:srgbClr val="8585BF"/>
                </a:solidFill>
                <a:cs typeface="+mn-lt"/>
              </a:rPr>
              <a:t>- Võ Văn Luân		             MSSV: </a:t>
            </a:r>
            <a:r>
              <a:rPr lang="en-US" altLang="en-US" sz="2400" b="1">
                <a:solidFill>
                  <a:srgbClr val="8585BF"/>
                </a:solidFill>
                <a:cs typeface="+mn-lt"/>
              </a:rPr>
              <a:t>3122411120</a:t>
            </a:r>
            <a:endParaRPr lang="en-US" altLang="en-US" sz="2400" b="1">
              <a:solidFill>
                <a:srgbClr val="8585BF"/>
              </a:solidFill>
              <a:cs typeface="+mn-lt"/>
            </a:endParaRPr>
          </a:p>
          <a:p>
            <a:pPr algn="just"/>
            <a:r>
              <a:rPr lang="en-US" altLang="zh-CN" sz="2400" b="1">
                <a:solidFill>
                  <a:srgbClr val="8585BF"/>
                </a:solidFill>
                <a:cs typeface="+mn-lt"/>
              </a:rPr>
              <a:t>- Lê Duy Tín              	             MSSV: </a:t>
            </a:r>
            <a:r>
              <a:rPr lang="en-US" altLang="en-US" sz="2400" b="1">
                <a:solidFill>
                  <a:srgbClr val="8585BF"/>
                </a:solidFill>
                <a:cs typeface="+mn-lt"/>
              </a:rPr>
              <a:t>3122411211</a:t>
            </a:r>
            <a:endParaRPr lang="en-US" altLang="en-US" sz="2400" b="1">
              <a:solidFill>
                <a:srgbClr val="8585BF"/>
              </a:solidFill>
              <a:cs typeface="+mn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66728" y="-2442514"/>
            <a:ext cx="3545826" cy="3545826"/>
          </a:xfrm>
          <a:prstGeom prst="ellipse">
            <a:avLst/>
          </a:prstGeom>
          <a:solidFill>
            <a:srgbClr val="E96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418127" y="145701"/>
            <a:ext cx="907747" cy="907747"/>
          </a:xfrm>
          <a:prstGeom prst="ellipse">
            <a:avLst/>
          </a:prstGeom>
          <a:solidFill>
            <a:srgbClr val="C33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2000305" y="5804551"/>
            <a:ext cx="3325569" cy="3325569"/>
          </a:xfrm>
          <a:prstGeom prst="ellipse">
            <a:avLst/>
          </a:prstGeom>
          <a:solidFill>
            <a:srgbClr val="8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1205516" y="-1339438"/>
            <a:ext cx="1972968" cy="1972968"/>
          </a:xfrm>
          <a:prstGeom prst="ellipse">
            <a:avLst/>
          </a:prstGeom>
          <a:solidFill>
            <a:srgbClr val="90B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0" y="618738"/>
            <a:ext cx="5380235" cy="5620523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532130" y="2736850"/>
            <a:ext cx="609600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400" b="1">
                <a:solidFill>
                  <a:srgbClr val="E966A0"/>
                </a:solidFill>
                <a:cs typeface="+mn-lt"/>
                <a:sym typeface="+mn-ea"/>
              </a:rPr>
              <a:t>Decomposition View</a:t>
            </a:r>
            <a:endParaRPr lang="en-US" altLang="zh-CN" sz="4400" b="1">
              <a:solidFill>
                <a:srgbClr val="E966A0"/>
              </a:solidFill>
              <a:cs typeface="+mn-lt"/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2941955" y="1623535"/>
            <a:ext cx="3339428" cy="3339428"/>
          </a:xfrm>
          <a:prstGeom prst="ellipse">
            <a:avLst/>
          </a:prstGeom>
          <a:solidFill>
            <a:srgbClr val="E96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1496352" y="5055386"/>
            <a:ext cx="907747" cy="907747"/>
          </a:xfrm>
          <a:prstGeom prst="ellipse">
            <a:avLst/>
          </a:prstGeom>
          <a:solidFill>
            <a:srgbClr val="C33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005205" y="6458585"/>
            <a:ext cx="1941195" cy="1600835"/>
          </a:xfrm>
          <a:prstGeom prst="ellipse">
            <a:avLst/>
          </a:prstGeom>
          <a:solidFill>
            <a:srgbClr val="8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0462878" y="-791706"/>
            <a:ext cx="1443684" cy="1443684"/>
          </a:xfrm>
          <a:prstGeom prst="ellipse">
            <a:avLst/>
          </a:prstGeom>
          <a:solidFill>
            <a:srgbClr val="90B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58750" y="335280"/>
            <a:ext cx="302196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>
                <a:solidFill>
                  <a:schemeClr val="accent1">
                    <a:lumMod val="75000"/>
                  </a:schemeClr>
                </a:solidFill>
                <a:cs typeface="+mn-lt"/>
              </a:rPr>
              <a:t>C1</a:t>
            </a:r>
            <a:endParaRPr lang="en-US" altLang="zh-CN" sz="2400" b="1">
              <a:solidFill>
                <a:schemeClr val="accent1">
                  <a:lumMod val="75000"/>
                </a:schemeClr>
              </a:solidFill>
              <a:cs typeface="+mn-lt"/>
            </a:endParaRPr>
          </a:p>
        </p:txBody>
      </p:sp>
      <p:sp>
        <p:nvSpPr>
          <p:cNvPr id="16" name="矩形 15"/>
          <p:cNvSpPr/>
          <p:nvPr>
            <p:custDataLst>
              <p:tags r:id="rId2"/>
            </p:custDataLst>
          </p:nvPr>
        </p:nvSpPr>
        <p:spPr>
          <a:xfrm>
            <a:off x="530225" y="795655"/>
            <a:ext cx="5142865" cy="51676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3"/>
            </p:custDataLst>
          </p:nvPr>
        </p:nvSpPr>
        <p:spPr>
          <a:xfrm>
            <a:off x="9447818" y="3085310"/>
            <a:ext cx="114553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Arial" panose="020B0604020202020204" pitchFamily="34" charset="0"/>
              </a:rPr>
              <a:t>70</a:t>
            </a:r>
            <a:endParaRPr lang="zh-CN" altLang="en-US" sz="2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3" name="矩形 22"/>
          <p:cNvSpPr/>
          <p:nvPr>
            <p:custDataLst>
              <p:tags r:id="rId4"/>
            </p:custDataLst>
          </p:nvPr>
        </p:nvSpPr>
        <p:spPr>
          <a:xfrm>
            <a:off x="7179310" y="901065"/>
            <a:ext cx="4525010" cy="47853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7432040" y="10509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6308090" y="732155"/>
            <a:ext cx="6096000" cy="5620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dirty="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pic>
        <p:nvPicPr>
          <p:cNvPr id="17" name="Picture 17" descr="LV1.drawi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0450" y="901065"/>
            <a:ext cx="8132287" cy="539496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2941955" y="1623535"/>
            <a:ext cx="3339428" cy="3339428"/>
          </a:xfrm>
          <a:prstGeom prst="ellipse">
            <a:avLst/>
          </a:prstGeom>
          <a:solidFill>
            <a:srgbClr val="E96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1496352" y="5055386"/>
            <a:ext cx="907747" cy="907747"/>
          </a:xfrm>
          <a:prstGeom prst="ellipse">
            <a:avLst/>
          </a:prstGeom>
          <a:solidFill>
            <a:srgbClr val="C33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005205" y="6458585"/>
            <a:ext cx="1941195" cy="1600835"/>
          </a:xfrm>
          <a:prstGeom prst="ellipse">
            <a:avLst/>
          </a:prstGeom>
          <a:solidFill>
            <a:srgbClr val="8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0462878" y="-791706"/>
            <a:ext cx="1443684" cy="1443684"/>
          </a:xfrm>
          <a:prstGeom prst="ellipse">
            <a:avLst/>
          </a:prstGeom>
          <a:solidFill>
            <a:srgbClr val="90B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58750" y="335280"/>
            <a:ext cx="302196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>
                <a:solidFill>
                  <a:schemeClr val="accent1">
                    <a:lumMod val="75000"/>
                  </a:schemeClr>
                </a:solidFill>
                <a:cs typeface="+mn-lt"/>
              </a:rPr>
              <a:t>C2</a:t>
            </a:r>
            <a:endParaRPr lang="en-US" altLang="zh-CN" sz="2400" b="1">
              <a:solidFill>
                <a:schemeClr val="accent1">
                  <a:lumMod val="75000"/>
                </a:schemeClr>
              </a:solidFill>
              <a:cs typeface="+mn-lt"/>
            </a:endParaRPr>
          </a:p>
        </p:txBody>
      </p:sp>
      <p:sp>
        <p:nvSpPr>
          <p:cNvPr id="16" name="矩形 15"/>
          <p:cNvSpPr/>
          <p:nvPr>
            <p:custDataLst>
              <p:tags r:id="rId2"/>
            </p:custDataLst>
          </p:nvPr>
        </p:nvSpPr>
        <p:spPr>
          <a:xfrm>
            <a:off x="530225" y="795655"/>
            <a:ext cx="5142865" cy="51676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3"/>
            </p:custDataLst>
          </p:nvPr>
        </p:nvSpPr>
        <p:spPr>
          <a:xfrm>
            <a:off x="9447818" y="3085310"/>
            <a:ext cx="114553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Arial" panose="020B0604020202020204" pitchFamily="34" charset="0"/>
              </a:rPr>
              <a:t>70</a:t>
            </a:r>
            <a:endParaRPr lang="zh-CN" altLang="en-US" sz="2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3" name="矩形 22"/>
          <p:cNvSpPr/>
          <p:nvPr>
            <p:custDataLst>
              <p:tags r:id="rId4"/>
            </p:custDataLst>
          </p:nvPr>
        </p:nvSpPr>
        <p:spPr>
          <a:xfrm>
            <a:off x="7179310" y="901065"/>
            <a:ext cx="4525010" cy="47853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7432040" y="10509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6308090" y="732155"/>
            <a:ext cx="6096000" cy="5620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dirty="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pic>
        <p:nvPicPr>
          <p:cNvPr id="3" name="Picture 18" descr="LV2.drawi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4443" y="479108"/>
            <a:ext cx="7142643" cy="61264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2941955" y="1623535"/>
            <a:ext cx="3339428" cy="3339428"/>
          </a:xfrm>
          <a:prstGeom prst="ellipse">
            <a:avLst/>
          </a:prstGeom>
          <a:solidFill>
            <a:srgbClr val="E96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1496352" y="5055386"/>
            <a:ext cx="907747" cy="907747"/>
          </a:xfrm>
          <a:prstGeom prst="ellipse">
            <a:avLst/>
          </a:prstGeom>
          <a:solidFill>
            <a:srgbClr val="C33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0" y="6458585"/>
            <a:ext cx="1941195" cy="1600835"/>
          </a:xfrm>
          <a:prstGeom prst="ellipse">
            <a:avLst/>
          </a:prstGeom>
          <a:solidFill>
            <a:srgbClr val="8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0747993" y="-711696"/>
            <a:ext cx="1443684" cy="1443684"/>
          </a:xfrm>
          <a:prstGeom prst="ellipse">
            <a:avLst/>
          </a:prstGeom>
          <a:solidFill>
            <a:srgbClr val="90B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0" y="335280"/>
            <a:ext cx="2700020" cy="71628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altLang="zh-CN" sz="2400" b="1">
                <a:solidFill>
                  <a:schemeClr val="accent1">
                    <a:lumMod val="75000"/>
                  </a:schemeClr>
                </a:solidFill>
                <a:cs typeface="+mn-lt"/>
              </a:rPr>
              <a:t>C3 (module- level)</a:t>
            </a:r>
            <a:endParaRPr lang="en-US" altLang="zh-CN" sz="2400" b="1">
              <a:solidFill>
                <a:schemeClr val="accent1">
                  <a:lumMod val="75000"/>
                </a:schemeClr>
              </a:solidFill>
              <a:cs typeface="+mn-lt"/>
            </a:endParaRPr>
          </a:p>
        </p:txBody>
      </p:sp>
      <p:sp>
        <p:nvSpPr>
          <p:cNvPr id="16" name="矩形 15"/>
          <p:cNvSpPr/>
          <p:nvPr>
            <p:custDataLst>
              <p:tags r:id="rId2"/>
            </p:custDataLst>
          </p:nvPr>
        </p:nvSpPr>
        <p:spPr>
          <a:xfrm>
            <a:off x="530225" y="795655"/>
            <a:ext cx="5142865" cy="51676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3"/>
            </p:custDataLst>
          </p:nvPr>
        </p:nvSpPr>
        <p:spPr>
          <a:xfrm>
            <a:off x="9447818" y="3085310"/>
            <a:ext cx="114553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Arial" panose="020B0604020202020204" pitchFamily="34" charset="0"/>
              </a:rPr>
              <a:t>70</a:t>
            </a:r>
            <a:endParaRPr lang="zh-CN" altLang="en-US" sz="2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3" name="矩形 22"/>
          <p:cNvSpPr/>
          <p:nvPr>
            <p:custDataLst>
              <p:tags r:id="rId4"/>
            </p:custDataLst>
          </p:nvPr>
        </p:nvSpPr>
        <p:spPr>
          <a:xfrm>
            <a:off x="7179310" y="901065"/>
            <a:ext cx="4525010" cy="47853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7432040" y="10509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6308090" y="732155"/>
            <a:ext cx="6096000" cy="5620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dirty="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pic>
        <p:nvPicPr>
          <p:cNvPr id="19" name="Picture 19" descr="LV3_Module.drawi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7645" y="91440"/>
            <a:ext cx="7942013" cy="676656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2941955" y="1623535"/>
            <a:ext cx="3339428" cy="3339428"/>
          </a:xfrm>
          <a:prstGeom prst="ellipse">
            <a:avLst/>
          </a:prstGeom>
          <a:solidFill>
            <a:srgbClr val="E96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1496352" y="5055386"/>
            <a:ext cx="907747" cy="907747"/>
          </a:xfrm>
          <a:prstGeom prst="ellipse">
            <a:avLst/>
          </a:prstGeom>
          <a:solidFill>
            <a:srgbClr val="C33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005205" y="6458585"/>
            <a:ext cx="1941195" cy="1600835"/>
          </a:xfrm>
          <a:prstGeom prst="ellipse">
            <a:avLst/>
          </a:prstGeom>
          <a:solidFill>
            <a:srgbClr val="8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0462878" y="-791706"/>
            <a:ext cx="1443684" cy="1443684"/>
          </a:xfrm>
          <a:prstGeom prst="ellipse">
            <a:avLst/>
          </a:prstGeom>
          <a:solidFill>
            <a:srgbClr val="90B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0" y="335280"/>
            <a:ext cx="302196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>
                <a:solidFill>
                  <a:schemeClr val="accent1">
                    <a:lumMod val="75000"/>
                  </a:schemeClr>
                </a:solidFill>
                <a:cs typeface="+mn-lt"/>
              </a:rPr>
              <a:t>C3 (high-level)</a:t>
            </a:r>
            <a:endParaRPr lang="en-US" altLang="zh-CN" sz="2400" b="1">
              <a:solidFill>
                <a:schemeClr val="accent1">
                  <a:lumMod val="75000"/>
                </a:schemeClr>
              </a:solidFill>
              <a:cs typeface="+mn-lt"/>
            </a:endParaRPr>
          </a:p>
        </p:txBody>
      </p:sp>
      <p:sp>
        <p:nvSpPr>
          <p:cNvPr id="16" name="矩形 15"/>
          <p:cNvSpPr/>
          <p:nvPr>
            <p:custDataLst>
              <p:tags r:id="rId2"/>
            </p:custDataLst>
          </p:nvPr>
        </p:nvSpPr>
        <p:spPr>
          <a:xfrm>
            <a:off x="530225" y="795655"/>
            <a:ext cx="5142865" cy="51676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3"/>
            </p:custDataLst>
          </p:nvPr>
        </p:nvSpPr>
        <p:spPr>
          <a:xfrm>
            <a:off x="9447818" y="3085310"/>
            <a:ext cx="114553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Arial" panose="020B0604020202020204" pitchFamily="34" charset="0"/>
              </a:rPr>
              <a:t>70</a:t>
            </a:r>
            <a:endParaRPr lang="zh-CN" altLang="en-US" sz="2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3" name="矩形 22"/>
          <p:cNvSpPr/>
          <p:nvPr>
            <p:custDataLst>
              <p:tags r:id="rId4"/>
            </p:custDataLst>
          </p:nvPr>
        </p:nvSpPr>
        <p:spPr>
          <a:xfrm>
            <a:off x="7179310" y="901065"/>
            <a:ext cx="4525010" cy="47853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7432040" y="10509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6308090" y="732155"/>
            <a:ext cx="6096000" cy="5620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dirty="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pic>
        <p:nvPicPr>
          <p:cNvPr id="20" name="Picture 20" descr="LV3.drawi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3430" y="1283970"/>
            <a:ext cx="890513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2941955" y="1623535"/>
            <a:ext cx="3339428" cy="3339428"/>
          </a:xfrm>
          <a:prstGeom prst="ellipse">
            <a:avLst/>
          </a:prstGeom>
          <a:solidFill>
            <a:srgbClr val="E96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1496352" y="5055386"/>
            <a:ext cx="907747" cy="907747"/>
          </a:xfrm>
          <a:prstGeom prst="ellipse">
            <a:avLst/>
          </a:prstGeom>
          <a:solidFill>
            <a:srgbClr val="C33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005205" y="6458585"/>
            <a:ext cx="1941195" cy="1600835"/>
          </a:xfrm>
          <a:prstGeom prst="ellipse">
            <a:avLst/>
          </a:prstGeom>
          <a:solidFill>
            <a:srgbClr val="8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0462878" y="-791706"/>
            <a:ext cx="1443684" cy="1443684"/>
          </a:xfrm>
          <a:prstGeom prst="ellipse">
            <a:avLst/>
          </a:prstGeom>
          <a:solidFill>
            <a:srgbClr val="90B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58750" y="335280"/>
            <a:ext cx="302196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>
                <a:solidFill>
                  <a:schemeClr val="accent1">
                    <a:lumMod val="75000"/>
                  </a:schemeClr>
                </a:solidFill>
                <a:cs typeface="+mn-lt"/>
              </a:rPr>
              <a:t>C4</a:t>
            </a:r>
            <a:endParaRPr lang="en-US" altLang="zh-CN" sz="2400" b="1">
              <a:solidFill>
                <a:schemeClr val="accent1">
                  <a:lumMod val="75000"/>
                </a:schemeClr>
              </a:solidFill>
              <a:cs typeface="+mn-lt"/>
            </a:endParaRPr>
          </a:p>
        </p:txBody>
      </p:sp>
      <p:sp>
        <p:nvSpPr>
          <p:cNvPr id="16" name="矩形 15"/>
          <p:cNvSpPr/>
          <p:nvPr>
            <p:custDataLst>
              <p:tags r:id="rId2"/>
            </p:custDataLst>
          </p:nvPr>
        </p:nvSpPr>
        <p:spPr>
          <a:xfrm>
            <a:off x="530225" y="795655"/>
            <a:ext cx="5142865" cy="51676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3"/>
            </p:custDataLst>
          </p:nvPr>
        </p:nvSpPr>
        <p:spPr>
          <a:xfrm>
            <a:off x="9447818" y="3085310"/>
            <a:ext cx="114553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Arial" panose="020B0604020202020204" pitchFamily="34" charset="0"/>
              </a:rPr>
              <a:t>70</a:t>
            </a:r>
            <a:endParaRPr lang="zh-CN" altLang="en-US" sz="2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3" name="矩形 22"/>
          <p:cNvSpPr/>
          <p:nvPr>
            <p:custDataLst>
              <p:tags r:id="rId4"/>
            </p:custDataLst>
          </p:nvPr>
        </p:nvSpPr>
        <p:spPr>
          <a:xfrm>
            <a:off x="7179310" y="901065"/>
            <a:ext cx="4525010" cy="47853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7432040" y="10509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6308090" y="732155"/>
            <a:ext cx="6096000" cy="5620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dirty="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pic>
        <p:nvPicPr>
          <p:cNvPr id="3" name="Picture 21" descr="LV4.drawi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2415" y="136843"/>
            <a:ext cx="7247130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66728" y="-2442514"/>
            <a:ext cx="3545826" cy="3545826"/>
          </a:xfrm>
          <a:prstGeom prst="ellipse">
            <a:avLst/>
          </a:prstGeom>
          <a:solidFill>
            <a:srgbClr val="E96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418127" y="145701"/>
            <a:ext cx="907747" cy="907747"/>
          </a:xfrm>
          <a:prstGeom prst="ellipse">
            <a:avLst/>
          </a:prstGeom>
          <a:solidFill>
            <a:srgbClr val="C33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2000305" y="5804551"/>
            <a:ext cx="3325569" cy="3325569"/>
          </a:xfrm>
          <a:prstGeom prst="ellipse">
            <a:avLst/>
          </a:prstGeom>
          <a:solidFill>
            <a:srgbClr val="8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1205516" y="-1339438"/>
            <a:ext cx="1972968" cy="1972968"/>
          </a:xfrm>
          <a:prstGeom prst="ellipse">
            <a:avLst/>
          </a:prstGeom>
          <a:solidFill>
            <a:srgbClr val="90B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0" y="618738"/>
            <a:ext cx="5380235" cy="5620523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521970" y="2736850"/>
            <a:ext cx="609600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400" b="1">
                <a:solidFill>
                  <a:srgbClr val="E966A0"/>
                </a:solidFill>
                <a:cs typeface="+mn-lt"/>
                <a:sym typeface="+mn-ea"/>
              </a:rPr>
              <a:t>3. Communication View</a:t>
            </a:r>
            <a:endParaRPr lang="en-US" altLang="zh-CN" sz="4400" b="1">
              <a:solidFill>
                <a:srgbClr val="E966A0"/>
              </a:solidFill>
              <a:cs typeface="+mn-lt"/>
              <a:sym typeface="+mn-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2941955" y="1623535"/>
            <a:ext cx="3339428" cy="3339428"/>
          </a:xfrm>
          <a:prstGeom prst="ellipse">
            <a:avLst/>
          </a:prstGeom>
          <a:solidFill>
            <a:srgbClr val="E96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1496352" y="5055386"/>
            <a:ext cx="907747" cy="907747"/>
          </a:xfrm>
          <a:prstGeom prst="ellipse">
            <a:avLst/>
          </a:prstGeom>
          <a:solidFill>
            <a:srgbClr val="C33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005205" y="6458585"/>
            <a:ext cx="1941195" cy="1600835"/>
          </a:xfrm>
          <a:prstGeom prst="ellipse">
            <a:avLst/>
          </a:prstGeom>
          <a:solidFill>
            <a:srgbClr val="8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0462878" y="-791706"/>
            <a:ext cx="1443684" cy="1443684"/>
          </a:xfrm>
          <a:prstGeom prst="ellipse">
            <a:avLst/>
          </a:prstGeom>
          <a:solidFill>
            <a:srgbClr val="90B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6" name="矩形 15"/>
          <p:cNvSpPr/>
          <p:nvPr>
            <p:custDataLst>
              <p:tags r:id="rId1"/>
            </p:custDataLst>
          </p:nvPr>
        </p:nvSpPr>
        <p:spPr>
          <a:xfrm>
            <a:off x="530225" y="795655"/>
            <a:ext cx="5142865" cy="51676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2"/>
            </p:custDataLst>
          </p:nvPr>
        </p:nvSpPr>
        <p:spPr>
          <a:xfrm>
            <a:off x="9447818" y="3085310"/>
            <a:ext cx="114553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Arial" panose="020B0604020202020204" pitchFamily="34" charset="0"/>
              </a:rPr>
              <a:t>70</a:t>
            </a:r>
            <a:endParaRPr lang="zh-CN" altLang="en-US" sz="2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3" name="矩形 22"/>
          <p:cNvSpPr/>
          <p:nvPr>
            <p:custDataLst>
              <p:tags r:id="rId3"/>
            </p:custDataLst>
          </p:nvPr>
        </p:nvSpPr>
        <p:spPr>
          <a:xfrm>
            <a:off x="7179310" y="901065"/>
            <a:ext cx="4525010" cy="47853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7432040" y="10509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6308090" y="732155"/>
            <a:ext cx="6096000" cy="5620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dirty="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pic>
        <p:nvPicPr>
          <p:cNvPr id="22" name="Picture 22" descr="CommunicationView.drawi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9613" y="549275"/>
            <a:ext cx="5692775" cy="57594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66728" y="-2442514"/>
            <a:ext cx="3545826" cy="3545826"/>
          </a:xfrm>
          <a:prstGeom prst="ellipse">
            <a:avLst/>
          </a:prstGeom>
          <a:solidFill>
            <a:srgbClr val="E96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418127" y="145701"/>
            <a:ext cx="907747" cy="907747"/>
          </a:xfrm>
          <a:prstGeom prst="ellipse">
            <a:avLst/>
          </a:prstGeom>
          <a:solidFill>
            <a:srgbClr val="C33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2000305" y="5804551"/>
            <a:ext cx="3325569" cy="3325569"/>
          </a:xfrm>
          <a:prstGeom prst="ellipse">
            <a:avLst/>
          </a:prstGeom>
          <a:solidFill>
            <a:srgbClr val="8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1205516" y="-1339438"/>
            <a:ext cx="1972968" cy="1972968"/>
          </a:xfrm>
          <a:prstGeom prst="ellipse">
            <a:avLst/>
          </a:prstGeom>
          <a:solidFill>
            <a:srgbClr val="90B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0" y="618738"/>
            <a:ext cx="5380235" cy="5620523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521970" y="2736850"/>
            <a:ext cx="609600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400" b="1">
                <a:solidFill>
                  <a:srgbClr val="E966A0"/>
                </a:solidFill>
                <a:cs typeface="+mn-lt"/>
                <a:sym typeface="+mn-ea"/>
              </a:rPr>
              <a:t>4. Deloyment View</a:t>
            </a:r>
            <a:endParaRPr lang="en-US" altLang="zh-CN" sz="4400" b="1">
              <a:solidFill>
                <a:srgbClr val="E966A0"/>
              </a:solidFill>
              <a:cs typeface="+mn-lt"/>
              <a:sym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2941955" y="1623535"/>
            <a:ext cx="3339428" cy="3339428"/>
          </a:xfrm>
          <a:prstGeom prst="ellipse">
            <a:avLst/>
          </a:prstGeom>
          <a:solidFill>
            <a:srgbClr val="E96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1496352" y="5055386"/>
            <a:ext cx="907747" cy="907747"/>
          </a:xfrm>
          <a:prstGeom prst="ellipse">
            <a:avLst/>
          </a:prstGeom>
          <a:solidFill>
            <a:srgbClr val="C33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005205" y="6458585"/>
            <a:ext cx="1941195" cy="1600835"/>
          </a:xfrm>
          <a:prstGeom prst="ellipse">
            <a:avLst/>
          </a:prstGeom>
          <a:solidFill>
            <a:srgbClr val="8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0462878" y="-791706"/>
            <a:ext cx="1443684" cy="1443684"/>
          </a:xfrm>
          <a:prstGeom prst="ellipse">
            <a:avLst/>
          </a:prstGeom>
          <a:solidFill>
            <a:srgbClr val="90B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58750" y="335280"/>
            <a:ext cx="302196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zh-CN" sz="2400" b="1">
              <a:solidFill>
                <a:schemeClr val="accent1">
                  <a:lumMod val="75000"/>
                </a:schemeClr>
              </a:solidFill>
              <a:cs typeface="+mn-lt"/>
            </a:endParaRPr>
          </a:p>
        </p:txBody>
      </p:sp>
      <p:sp>
        <p:nvSpPr>
          <p:cNvPr id="16" name="矩形 15"/>
          <p:cNvSpPr/>
          <p:nvPr>
            <p:custDataLst>
              <p:tags r:id="rId2"/>
            </p:custDataLst>
          </p:nvPr>
        </p:nvSpPr>
        <p:spPr>
          <a:xfrm>
            <a:off x="530225" y="795655"/>
            <a:ext cx="5142865" cy="51676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3"/>
            </p:custDataLst>
          </p:nvPr>
        </p:nvSpPr>
        <p:spPr>
          <a:xfrm>
            <a:off x="9447818" y="3085310"/>
            <a:ext cx="114553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Arial" panose="020B0604020202020204" pitchFamily="34" charset="0"/>
              </a:rPr>
              <a:t>70</a:t>
            </a:r>
            <a:endParaRPr lang="zh-CN" altLang="en-US" sz="2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3" name="矩形 22"/>
          <p:cNvSpPr/>
          <p:nvPr>
            <p:custDataLst>
              <p:tags r:id="rId4"/>
            </p:custDataLst>
          </p:nvPr>
        </p:nvSpPr>
        <p:spPr>
          <a:xfrm>
            <a:off x="7179310" y="901065"/>
            <a:ext cx="4525010" cy="47853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7432040" y="10509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6308090" y="732155"/>
            <a:ext cx="6096000" cy="5620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dirty="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pic>
        <p:nvPicPr>
          <p:cNvPr id="9" name="Picture 23" descr="DeploymentView.drawi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8745" y="1725295"/>
            <a:ext cx="9698310" cy="29260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>
            <p:custDataLst>
              <p:tags r:id="rId1"/>
            </p:custDataLst>
          </p:nvPr>
        </p:nvCxnSpPr>
        <p:spPr>
          <a:xfrm>
            <a:off x="7818196" y="1425341"/>
            <a:ext cx="0" cy="35918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414941" y="741295"/>
            <a:ext cx="4611637" cy="5375409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 flipH="1">
            <a:off x="8922407" y="-1684155"/>
            <a:ext cx="2405991" cy="2405991"/>
          </a:xfrm>
          <a:prstGeom prst="ellipse">
            <a:avLst/>
          </a:prstGeom>
          <a:solidFill>
            <a:srgbClr val="E96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 flipH="1">
            <a:off x="7379739" y="-405729"/>
            <a:ext cx="907747" cy="907747"/>
          </a:xfrm>
          <a:prstGeom prst="ellipse">
            <a:avLst/>
          </a:prstGeom>
          <a:solidFill>
            <a:srgbClr val="C33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" name="椭圆 7"/>
          <p:cNvSpPr/>
          <p:nvPr/>
        </p:nvSpPr>
        <p:spPr>
          <a:xfrm flipH="1">
            <a:off x="4990751" y="6156344"/>
            <a:ext cx="2649353" cy="2649353"/>
          </a:xfrm>
          <a:prstGeom prst="ellipse">
            <a:avLst/>
          </a:prstGeom>
          <a:solidFill>
            <a:srgbClr val="8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" name="椭圆 8"/>
          <p:cNvSpPr/>
          <p:nvPr/>
        </p:nvSpPr>
        <p:spPr>
          <a:xfrm flipH="1">
            <a:off x="-708621" y="-1339438"/>
            <a:ext cx="1972968" cy="1972968"/>
          </a:xfrm>
          <a:prstGeom prst="ellipse">
            <a:avLst/>
          </a:prstGeom>
          <a:solidFill>
            <a:srgbClr val="90B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1" name="椭圆 10"/>
          <p:cNvSpPr/>
          <p:nvPr>
            <p:custDataLst>
              <p:tags r:id="rId3"/>
            </p:custDataLst>
          </p:nvPr>
        </p:nvSpPr>
        <p:spPr>
          <a:xfrm>
            <a:off x="7494858" y="940704"/>
            <a:ext cx="661916" cy="661916"/>
          </a:xfrm>
          <a:prstGeom prst="ellipse">
            <a:avLst/>
          </a:prstGeom>
          <a:solidFill>
            <a:schemeClr val="bg1"/>
          </a:solidFill>
          <a:ln>
            <a:solidFill>
              <a:srgbClr val="8585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1</a:t>
            </a:r>
            <a:endParaRPr lang="zh-CN" altLang="en-US" sz="280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椭圆 11"/>
          <p:cNvSpPr/>
          <p:nvPr>
            <p:custDataLst>
              <p:tags r:id="rId4"/>
            </p:custDataLst>
          </p:nvPr>
        </p:nvSpPr>
        <p:spPr>
          <a:xfrm>
            <a:off x="7487238" y="1843507"/>
            <a:ext cx="661916" cy="661916"/>
          </a:xfrm>
          <a:prstGeom prst="ellipse">
            <a:avLst/>
          </a:prstGeom>
          <a:solidFill>
            <a:schemeClr val="bg1"/>
          </a:solidFill>
          <a:ln>
            <a:solidFill>
              <a:srgbClr val="8585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2</a:t>
            </a:r>
            <a:endParaRPr lang="zh-CN" altLang="en-US" sz="280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椭圆 12"/>
          <p:cNvSpPr/>
          <p:nvPr>
            <p:custDataLst>
              <p:tags r:id="rId5"/>
            </p:custDataLst>
          </p:nvPr>
        </p:nvSpPr>
        <p:spPr>
          <a:xfrm>
            <a:off x="7487238" y="2845370"/>
            <a:ext cx="661916" cy="661916"/>
          </a:xfrm>
          <a:prstGeom prst="ellipse">
            <a:avLst/>
          </a:prstGeom>
          <a:solidFill>
            <a:schemeClr val="bg1"/>
          </a:solidFill>
          <a:ln>
            <a:solidFill>
              <a:srgbClr val="8585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3</a:t>
            </a:r>
            <a:endParaRPr lang="zh-CN" altLang="en-US" sz="280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椭圆 13"/>
          <p:cNvSpPr/>
          <p:nvPr>
            <p:custDataLst>
              <p:tags r:id="rId6"/>
            </p:custDataLst>
          </p:nvPr>
        </p:nvSpPr>
        <p:spPr>
          <a:xfrm>
            <a:off x="7487238" y="3845964"/>
            <a:ext cx="661916" cy="661916"/>
          </a:xfrm>
          <a:prstGeom prst="ellipse">
            <a:avLst/>
          </a:prstGeom>
          <a:solidFill>
            <a:schemeClr val="bg1"/>
          </a:solidFill>
          <a:ln>
            <a:solidFill>
              <a:srgbClr val="8585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4</a:t>
            </a:r>
            <a:endParaRPr lang="zh-CN" altLang="en-US" sz="280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8279719" y="1025544"/>
            <a:ext cx="274133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E966A0"/>
                </a:solidFill>
                <a:cs typeface="+mn-lt"/>
              </a:rPr>
              <a:t>Introduction</a:t>
            </a:r>
            <a:endParaRPr lang="en-US" altLang="zh-CN" sz="2400">
              <a:solidFill>
                <a:srgbClr val="E966A0"/>
              </a:solidFill>
              <a:cs typeface="+mn-lt"/>
            </a:endParaRPr>
          </a:p>
        </p:txBody>
      </p:sp>
      <p:sp>
        <p:nvSpPr>
          <p:cNvPr id="19" name="文本框 18"/>
          <p:cNvSpPr txBox="1"/>
          <p:nvPr>
            <p:custDataLst>
              <p:tags r:id="rId8"/>
            </p:custDataLst>
          </p:nvPr>
        </p:nvSpPr>
        <p:spPr>
          <a:xfrm>
            <a:off x="8287385" y="1972310"/>
            <a:ext cx="31153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E966A0"/>
                </a:solidFill>
                <a:cs typeface="+mn-lt"/>
              </a:rPr>
              <a:t>Bussiness Context</a:t>
            </a:r>
            <a:endParaRPr lang="en-US" altLang="zh-CN" sz="2400">
              <a:solidFill>
                <a:srgbClr val="E966A0"/>
              </a:solidFill>
              <a:cs typeface="+mn-lt"/>
            </a:endParaRPr>
          </a:p>
        </p:txBody>
      </p:sp>
      <p:sp>
        <p:nvSpPr>
          <p:cNvPr id="21" name="文本框 20"/>
          <p:cNvSpPr txBox="1"/>
          <p:nvPr>
            <p:custDataLst>
              <p:tags r:id="rId9"/>
            </p:custDataLst>
          </p:nvPr>
        </p:nvSpPr>
        <p:spPr>
          <a:xfrm>
            <a:off x="8287339" y="3902715"/>
            <a:ext cx="274133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E966A0"/>
                </a:solidFill>
                <a:cs typeface="+mn-lt"/>
              </a:rPr>
              <a:t>Use Case</a:t>
            </a:r>
            <a:endParaRPr lang="en-US" altLang="zh-CN" sz="2400">
              <a:solidFill>
                <a:srgbClr val="E966A0"/>
              </a:solidFill>
              <a:cs typeface="+mn-lt"/>
            </a:endParaRPr>
          </a:p>
        </p:txBody>
      </p:sp>
      <p:sp>
        <p:nvSpPr>
          <p:cNvPr id="23" name="文本框 22"/>
          <p:cNvSpPr txBox="1"/>
          <p:nvPr>
            <p:custDataLst>
              <p:tags r:id="rId10"/>
            </p:custDataLst>
          </p:nvPr>
        </p:nvSpPr>
        <p:spPr>
          <a:xfrm>
            <a:off x="8279719" y="2919188"/>
            <a:ext cx="274133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E966A0"/>
                </a:solidFill>
                <a:cs typeface="+mn-lt"/>
              </a:rPr>
              <a:t>Conceptual Model</a:t>
            </a:r>
            <a:endParaRPr lang="en-US" altLang="zh-CN" sz="2400">
              <a:solidFill>
                <a:srgbClr val="E966A0"/>
              </a:solidFill>
              <a:cs typeface="+mn-lt"/>
            </a:endParaRPr>
          </a:p>
        </p:txBody>
      </p:sp>
      <p:sp>
        <p:nvSpPr>
          <p:cNvPr id="4" name="椭圆 13"/>
          <p:cNvSpPr/>
          <p:nvPr>
            <p:custDataLst>
              <p:tags r:id="rId11"/>
            </p:custDataLst>
          </p:nvPr>
        </p:nvSpPr>
        <p:spPr>
          <a:xfrm>
            <a:off x="7494858" y="4868314"/>
            <a:ext cx="661916" cy="661916"/>
          </a:xfrm>
          <a:prstGeom prst="ellipse">
            <a:avLst/>
          </a:prstGeom>
          <a:solidFill>
            <a:schemeClr val="bg1"/>
          </a:solidFill>
          <a:ln>
            <a:solidFill>
              <a:srgbClr val="8585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5</a:t>
            </a:r>
            <a:endParaRPr lang="en-US" altLang="zh-CN" sz="280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27" name="Straight Connector 26"/>
          <p:cNvCxnSpPr>
            <a:stCxn id="14" idx="4"/>
            <a:endCxn id="4" idx="0"/>
          </p:cNvCxnSpPr>
          <p:nvPr>
            <p:custDataLst>
              <p:tags r:id="rId12"/>
            </p:custDataLst>
          </p:nvPr>
        </p:nvCxnSpPr>
        <p:spPr>
          <a:xfrm>
            <a:off x="7818120" y="4507865"/>
            <a:ext cx="7620" cy="3606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1" name="文本框 16"/>
          <p:cNvSpPr txBox="1"/>
          <p:nvPr>
            <p:custDataLst>
              <p:tags r:id="rId13"/>
            </p:custDataLst>
          </p:nvPr>
        </p:nvSpPr>
        <p:spPr>
          <a:xfrm>
            <a:off x="8287339" y="4968894"/>
            <a:ext cx="274133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E966A0"/>
                </a:solidFill>
                <a:cs typeface="+mn-lt"/>
              </a:rPr>
              <a:t>User Story</a:t>
            </a:r>
            <a:endParaRPr lang="en-US" altLang="zh-CN" sz="2400">
              <a:solidFill>
                <a:srgbClr val="E966A0"/>
              </a:solidFill>
              <a:cs typeface="+mn-l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66728" y="-2442514"/>
            <a:ext cx="3545826" cy="3545826"/>
          </a:xfrm>
          <a:prstGeom prst="ellipse">
            <a:avLst/>
          </a:prstGeom>
          <a:solidFill>
            <a:srgbClr val="E96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418127" y="145701"/>
            <a:ext cx="907747" cy="907747"/>
          </a:xfrm>
          <a:prstGeom prst="ellipse">
            <a:avLst/>
          </a:prstGeom>
          <a:solidFill>
            <a:srgbClr val="C33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2000305" y="5804551"/>
            <a:ext cx="3325569" cy="3325569"/>
          </a:xfrm>
          <a:prstGeom prst="ellipse">
            <a:avLst/>
          </a:prstGeom>
          <a:solidFill>
            <a:srgbClr val="8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1205516" y="-1339438"/>
            <a:ext cx="1972968" cy="1972968"/>
          </a:xfrm>
          <a:prstGeom prst="ellipse">
            <a:avLst/>
          </a:prstGeom>
          <a:solidFill>
            <a:srgbClr val="90B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0" y="618738"/>
            <a:ext cx="5380235" cy="5620523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521970" y="2736850"/>
            <a:ext cx="609600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400" b="1">
                <a:solidFill>
                  <a:srgbClr val="E966A0"/>
                </a:solidFill>
                <a:cs typeface="+mn-lt"/>
                <a:sym typeface="+mn-ea"/>
              </a:rPr>
              <a:t>Screen Design</a:t>
            </a:r>
            <a:endParaRPr lang="en-US" altLang="zh-CN" sz="4400" b="1">
              <a:solidFill>
                <a:srgbClr val="E966A0"/>
              </a:solidFill>
              <a:cs typeface="+mn-lt"/>
              <a:sym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2941955" y="1623535"/>
            <a:ext cx="3339428" cy="3339428"/>
          </a:xfrm>
          <a:prstGeom prst="ellipse">
            <a:avLst/>
          </a:prstGeom>
          <a:solidFill>
            <a:srgbClr val="E96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1496352" y="5055386"/>
            <a:ext cx="907747" cy="907747"/>
          </a:xfrm>
          <a:prstGeom prst="ellipse">
            <a:avLst/>
          </a:prstGeom>
          <a:solidFill>
            <a:srgbClr val="C33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005205" y="6458585"/>
            <a:ext cx="1941195" cy="1600835"/>
          </a:xfrm>
          <a:prstGeom prst="ellipse">
            <a:avLst/>
          </a:prstGeom>
          <a:solidFill>
            <a:srgbClr val="8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0462878" y="-791706"/>
            <a:ext cx="1443684" cy="1443684"/>
          </a:xfrm>
          <a:prstGeom prst="ellipse">
            <a:avLst/>
          </a:prstGeom>
          <a:solidFill>
            <a:srgbClr val="90B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58750" y="335280"/>
            <a:ext cx="302196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zh-CN" sz="2400" b="1">
              <a:solidFill>
                <a:schemeClr val="accent1">
                  <a:lumMod val="75000"/>
                </a:schemeClr>
              </a:solidFill>
              <a:cs typeface="+mn-lt"/>
            </a:endParaRPr>
          </a:p>
        </p:txBody>
      </p:sp>
      <p:sp>
        <p:nvSpPr>
          <p:cNvPr id="16" name="矩形 15"/>
          <p:cNvSpPr/>
          <p:nvPr>
            <p:custDataLst>
              <p:tags r:id="rId2"/>
            </p:custDataLst>
          </p:nvPr>
        </p:nvSpPr>
        <p:spPr>
          <a:xfrm>
            <a:off x="530225" y="795655"/>
            <a:ext cx="5142865" cy="51676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charset="0"/>
                <a:cs typeface="Calibri" panose="020F0502020204030204" charset="0"/>
              </a:rPr>
              <a:t>Screen Danh mục sản phẩm</a:t>
            </a:r>
            <a:endParaRPr lang="en-US" alt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3"/>
            </p:custDataLst>
          </p:nvPr>
        </p:nvSpPr>
        <p:spPr>
          <a:xfrm>
            <a:off x="9447818" y="3085310"/>
            <a:ext cx="114553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Arial" panose="020B0604020202020204" pitchFamily="34" charset="0"/>
              </a:rPr>
              <a:t>70</a:t>
            </a:r>
            <a:endParaRPr lang="zh-CN" altLang="en-US" sz="2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3" name="矩形 22"/>
          <p:cNvSpPr/>
          <p:nvPr>
            <p:custDataLst>
              <p:tags r:id="rId4"/>
            </p:custDataLst>
          </p:nvPr>
        </p:nvSpPr>
        <p:spPr>
          <a:xfrm>
            <a:off x="7179310" y="901065"/>
            <a:ext cx="4525010" cy="47853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7432040" y="10509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6308090" y="732155"/>
            <a:ext cx="6096000" cy="5620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dirty="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280920" y="6654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pic>
        <p:nvPicPr>
          <p:cNvPr id="17" name="Picture 16" descr="produc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565" y="1414145"/>
            <a:ext cx="10337619" cy="47548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2941955" y="1623535"/>
            <a:ext cx="3339428" cy="3339428"/>
          </a:xfrm>
          <a:prstGeom prst="ellipse">
            <a:avLst/>
          </a:prstGeom>
          <a:solidFill>
            <a:srgbClr val="E96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1496352" y="5055386"/>
            <a:ext cx="907747" cy="907747"/>
          </a:xfrm>
          <a:prstGeom prst="ellipse">
            <a:avLst/>
          </a:prstGeom>
          <a:solidFill>
            <a:srgbClr val="C33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005205" y="6458585"/>
            <a:ext cx="1941195" cy="1600835"/>
          </a:xfrm>
          <a:prstGeom prst="ellipse">
            <a:avLst/>
          </a:prstGeom>
          <a:solidFill>
            <a:srgbClr val="8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0462878" y="-791706"/>
            <a:ext cx="1443684" cy="1443684"/>
          </a:xfrm>
          <a:prstGeom prst="ellipse">
            <a:avLst/>
          </a:prstGeom>
          <a:solidFill>
            <a:srgbClr val="90B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58750" y="335280"/>
            <a:ext cx="302196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zh-CN" sz="2400" b="1">
              <a:solidFill>
                <a:schemeClr val="accent1">
                  <a:lumMod val="75000"/>
                </a:schemeClr>
              </a:solidFill>
              <a:cs typeface="+mn-lt"/>
            </a:endParaRPr>
          </a:p>
        </p:txBody>
      </p:sp>
      <p:sp>
        <p:nvSpPr>
          <p:cNvPr id="16" name="矩形 15"/>
          <p:cNvSpPr/>
          <p:nvPr>
            <p:custDataLst>
              <p:tags r:id="rId2"/>
            </p:custDataLst>
          </p:nvPr>
        </p:nvSpPr>
        <p:spPr>
          <a:xfrm>
            <a:off x="530225" y="795655"/>
            <a:ext cx="5142865" cy="51676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charset="0"/>
                <a:cs typeface="Calibri" panose="020F0502020204030204" charset="0"/>
              </a:rPr>
              <a:t>Screen Thông tin tài khoản người dùng</a:t>
            </a:r>
            <a:endParaRPr lang="en-US" alt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3"/>
            </p:custDataLst>
          </p:nvPr>
        </p:nvSpPr>
        <p:spPr>
          <a:xfrm>
            <a:off x="9447818" y="3085310"/>
            <a:ext cx="114553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Arial" panose="020B0604020202020204" pitchFamily="34" charset="0"/>
              </a:rPr>
              <a:t>70</a:t>
            </a:r>
            <a:endParaRPr lang="zh-CN" altLang="en-US" sz="2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3" name="矩形 22"/>
          <p:cNvSpPr/>
          <p:nvPr>
            <p:custDataLst>
              <p:tags r:id="rId4"/>
            </p:custDataLst>
          </p:nvPr>
        </p:nvSpPr>
        <p:spPr>
          <a:xfrm>
            <a:off x="7179310" y="901065"/>
            <a:ext cx="4525010" cy="47853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7432040" y="10509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6308090" y="732155"/>
            <a:ext cx="6096000" cy="5620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dirty="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280920" y="6654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pic>
        <p:nvPicPr>
          <p:cNvPr id="9" name="Picture 8" descr="editinfo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205" y="1418908"/>
            <a:ext cx="10196592" cy="475488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2941955" y="1623535"/>
            <a:ext cx="3339428" cy="3339428"/>
          </a:xfrm>
          <a:prstGeom prst="ellipse">
            <a:avLst/>
          </a:prstGeom>
          <a:solidFill>
            <a:srgbClr val="E96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1496352" y="5055386"/>
            <a:ext cx="907747" cy="907747"/>
          </a:xfrm>
          <a:prstGeom prst="ellipse">
            <a:avLst/>
          </a:prstGeom>
          <a:solidFill>
            <a:srgbClr val="C33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005205" y="6458585"/>
            <a:ext cx="1941195" cy="1600835"/>
          </a:xfrm>
          <a:prstGeom prst="ellipse">
            <a:avLst/>
          </a:prstGeom>
          <a:solidFill>
            <a:srgbClr val="8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0462878" y="-791706"/>
            <a:ext cx="1443684" cy="1443684"/>
          </a:xfrm>
          <a:prstGeom prst="ellipse">
            <a:avLst/>
          </a:prstGeom>
          <a:solidFill>
            <a:srgbClr val="90B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58750" y="335280"/>
            <a:ext cx="302196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zh-CN" sz="2400" b="1">
              <a:solidFill>
                <a:schemeClr val="accent1">
                  <a:lumMod val="75000"/>
                </a:schemeClr>
              </a:solidFill>
              <a:cs typeface="+mn-lt"/>
            </a:endParaRPr>
          </a:p>
        </p:txBody>
      </p:sp>
      <p:sp>
        <p:nvSpPr>
          <p:cNvPr id="16" name="矩形 15"/>
          <p:cNvSpPr/>
          <p:nvPr>
            <p:custDataLst>
              <p:tags r:id="rId2"/>
            </p:custDataLst>
          </p:nvPr>
        </p:nvSpPr>
        <p:spPr>
          <a:xfrm>
            <a:off x="530225" y="795655"/>
            <a:ext cx="5142865" cy="51676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charset="0"/>
                <a:cs typeface="Calibri" panose="020F0502020204030204" charset="0"/>
              </a:rPr>
              <a:t>Screen Sản phẩm yêu thích</a:t>
            </a:r>
            <a:endParaRPr lang="en-US" alt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3"/>
            </p:custDataLst>
          </p:nvPr>
        </p:nvSpPr>
        <p:spPr>
          <a:xfrm>
            <a:off x="9447818" y="3085310"/>
            <a:ext cx="114553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Arial" panose="020B0604020202020204" pitchFamily="34" charset="0"/>
              </a:rPr>
              <a:t>70</a:t>
            </a:r>
            <a:endParaRPr lang="zh-CN" altLang="en-US" sz="2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3" name="矩形 22"/>
          <p:cNvSpPr/>
          <p:nvPr>
            <p:custDataLst>
              <p:tags r:id="rId4"/>
            </p:custDataLst>
          </p:nvPr>
        </p:nvSpPr>
        <p:spPr>
          <a:xfrm>
            <a:off x="7179310" y="901065"/>
            <a:ext cx="4525010" cy="47853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7432040" y="10509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6308090" y="732155"/>
            <a:ext cx="6096000" cy="5620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dirty="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280920" y="6654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pic>
        <p:nvPicPr>
          <p:cNvPr id="9" name="Picture 8" descr="favorit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505" y="1417638"/>
            <a:ext cx="10515600" cy="489502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2941955" y="1623535"/>
            <a:ext cx="3339428" cy="3339428"/>
          </a:xfrm>
          <a:prstGeom prst="ellipse">
            <a:avLst/>
          </a:prstGeom>
          <a:solidFill>
            <a:srgbClr val="E96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1496352" y="5055386"/>
            <a:ext cx="907747" cy="907747"/>
          </a:xfrm>
          <a:prstGeom prst="ellipse">
            <a:avLst/>
          </a:prstGeom>
          <a:solidFill>
            <a:srgbClr val="C33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005205" y="6458585"/>
            <a:ext cx="1941195" cy="1600835"/>
          </a:xfrm>
          <a:prstGeom prst="ellipse">
            <a:avLst/>
          </a:prstGeom>
          <a:solidFill>
            <a:srgbClr val="8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0462878" y="-791706"/>
            <a:ext cx="1443684" cy="1443684"/>
          </a:xfrm>
          <a:prstGeom prst="ellipse">
            <a:avLst/>
          </a:prstGeom>
          <a:solidFill>
            <a:srgbClr val="90B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58750" y="335280"/>
            <a:ext cx="302196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zh-CN" sz="2400" b="1">
              <a:solidFill>
                <a:schemeClr val="accent1">
                  <a:lumMod val="75000"/>
                </a:schemeClr>
              </a:solidFill>
              <a:cs typeface="+mn-lt"/>
            </a:endParaRPr>
          </a:p>
        </p:txBody>
      </p:sp>
      <p:sp>
        <p:nvSpPr>
          <p:cNvPr id="16" name="矩形 15"/>
          <p:cNvSpPr/>
          <p:nvPr>
            <p:custDataLst>
              <p:tags r:id="rId2"/>
            </p:custDataLst>
          </p:nvPr>
        </p:nvSpPr>
        <p:spPr>
          <a:xfrm>
            <a:off x="530225" y="795655"/>
            <a:ext cx="5142865" cy="51676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charset="0"/>
                <a:cs typeface="Calibri" panose="020F0502020204030204" charset="0"/>
              </a:rPr>
              <a:t>Screen Thanh toán</a:t>
            </a:r>
            <a:endParaRPr lang="en-US" alt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3"/>
            </p:custDataLst>
          </p:nvPr>
        </p:nvSpPr>
        <p:spPr>
          <a:xfrm>
            <a:off x="9447818" y="3085310"/>
            <a:ext cx="114553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Arial" panose="020B0604020202020204" pitchFamily="34" charset="0"/>
              </a:rPr>
              <a:t>70</a:t>
            </a:r>
            <a:endParaRPr lang="zh-CN" altLang="en-US" sz="2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3" name="矩形 22"/>
          <p:cNvSpPr/>
          <p:nvPr>
            <p:custDataLst>
              <p:tags r:id="rId4"/>
            </p:custDataLst>
          </p:nvPr>
        </p:nvSpPr>
        <p:spPr>
          <a:xfrm>
            <a:off x="7179310" y="901065"/>
            <a:ext cx="4525010" cy="47853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7432040" y="10509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6308090" y="732155"/>
            <a:ext cx="6096000" cy="5620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dirty="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280920" y="6654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pic>
        <p:nvPicPr>
          <p:cNvPr id="9" name="Picture 8" descr="paymen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" y="1843723"/>
            <a:ext cx="10766413" cy="356616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2941955" y="1623535"/>
            <a:ext cx="3339428" cy="3339428"/>
          </a:xfrm>
          <a:prstGeom prst="ellipse">
            <a:avLst/>
          </a:prstGeom>
          <a:solidFill>
            <a:srgbClr val="E96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1496352" y="5055386"/>
            <a:ext cx="907747" cy="907747"/>
          </a:xfrm>
          <a:prstGeom prst="ellipse">
            <a:avLst/>
          </a:prstGeom>
          <a:solidFill>
            <a:srgbClr val="C33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005205" y="6458585"/>
            <a:ext cx="1941195" cy="1600835"/>
          </a:xfrm>
          <a:prstGeom prst="ellipse">
            <a:avLst/>
          </a:prstGeom>
          <a:solidFill>
            <a:srgbClr val="8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0462878" y="-791706"/>
            <a:ext cx="1443684" cy="1443684"/>
          </a:xfrm>
          <a:prstGeom prst="ellipse">
            <a:avLst/>
          </a:prstGeom>
          <a:solidFill>
            <a:srgbClr val="90B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58750" y="335280"/>
            <a:ext cx="302196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zh-CN" sz="2400" b="1">
              <a:solidFill>
                <a:schemeClr val="accent1">
                  <a:lumMod val="75000"/>
                </a:schemeClr>
              </a:solidFill>
              <a:cs typeface="+mn-lt"/>
            </a:endParaRPr>
          </a:p>
        </p:txBody>
      </p:sp>
      <p:sp>
        <p:nvSpPr>
          <p:cNvPr id="16" name="矩形 15"/>
          <p:cNvSpPr/>
          <p:nvPr>
            <p:custDataLst>
              <p:tags r:id="rId2"/>
            </p:custDataLst>
          </p:nvPr>
        </p:nvSpPr>
        <p:spPr>
          <a:xfrm>
            <a:off x="530225" y="795655"/>
            <a:ext cx="5142865" cy="51676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charset="0"/>
                <a:cs typeface="Calibri" panose="020F0502020204030204" charset="0"/>
              </a:rPr>
              <a:t>Screen Tìm kiếm sản phẩm</a:t>
            </a:r>
            <a:endParaRPr lang="en-US" alt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3"/>
            </p:custDataLst>
          </p:nvPr>
        </p:nvSpPr>
        <p:spPr>
          <a:xfrm>
            <a:off x="9447818" y="3085310"/>
            <a:ext cx="114553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Arial" panose="020B0604020202020204" pitchFamily="34" charset="0"/>
              </a:rPr>
              <a:t>70</a:t>
            </a:r>
            <a:endParaRPr lang="zh-CN" altLang="en-US" sz="2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3" name="矩形 22"/>
          <p:cNvSpPr/>
          <p:nvPr>
            <p:custDataLst>
              <p:tags r:id="rId4"/>
            </p:custDataLst>
          </p:nvPr>
        </p:nvSpPr>
        <p:spPr>
          <a:xfrm>
            <a:off x="7179310" y="901065"/>
            <a:ext cx="4525010" cy="47853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7432040" y="10509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6308090" y="732155"/>
            <a:ext cx="6096000" cy="5620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dirty="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280920" y="6654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pic>
        <p:nvPicPr>
          <p:cNvPr id="10" name="Picture 9" descr="search scree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598" y="1543685"/>
            <a:ext cx="10301354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2941955" y="1623535"/>
            <a:ext cx="3339428" cy="3339428"/>
          </a:xfrm>
          <a:prstGeom prst="ellipse">
            <a:avLst/>
          </a:prstGeom>
          <a:solidFill>
            <a:srgbClr val="E96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1496352" y="5055386"/>
            <a:ext cx="907747" cy="907747"/>
          </a:xfrm>
          <a:prstGeom prst="ellipse">
            <a:avLst/>
          </a:prstGeom>
          <a:solidFill>
            <a:srgbClr val="C33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005205" y="6458585"/>
            <a:ext cx="1941195" cy="1600835"/>
          </a:xfrm>
          <a:prstGeom prst="ellipse">
            <a:avLst/>
          </a:prstGeom>
          <a:solidFill>
            <a:srgbClr val="8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0462878" y="-791706"/>
            <a:ext cx="1443684" cy="1443684"/>
          </a:xfrm>
          <a:prstGeom prst="ellipse">
            <a:avLst/>
          </a:prstGeom>
          <a:solidFill>
            <a:srgbClr val="90B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58750" y="335280"/>
            <a:ext cx="302196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zh-CN" sz="2400" b="1">
              <a:solidFill>
                <a:schemeClr val="accent1">
                  <a:lumMod val="75000"/>
                </a:schemeClr>
              </a:solidFill>
              <a:cs typeface="+mn-lt"/>
            </a:endParaRPr>
          </a:p>
        </p:txBody>
      </p:sp>
      <p:sp>
        <p:nvSpPr>
          <p:cNvPr id="16" name="矩形 15"/>
          <p:cNvSpPr/>
          <p:nvPr>
            <p:custDataLst>
              <p:tags r:id="rId2"/>
            </p:custDataLst>
          </p:nvPr>
        </p:nvSpPr>
        <p:spPr>
          <a:xfrm>
            <a:off x="530225" y="795655"/>
            <a:ext cx="5142865" cy="51676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charset="0"/>
                <a:cs typeface="Calibri" panose="020F0502020204030204" charset="0"/>
              </a:rPr>
              <a:t>Screen Chi tiết sản phẩm</a:t>
            </a:r>
            <a:endParaRPr lang="en-US" alt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3"/>
            </p:custDataLst>
          </p:nvPr>
        </p:nvSpPr>
        <p:spPr>
          <a:xfrm>
            <a:off x="9447818" y="3085310"/>
            <a:ext cx="114553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Arial" panose="020B0604020202020204" pitchFamily="34" charset="0"/>
              </a:rPr>
              <a:t>70</a:t>
            </a:r>
            <a:endParaRPr lang="zh-CN" altLang="en-US" sz="2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3" name="矩形 22"/>
          <p:cNvSpPr/>
          <p:nvPr>
            <p:custDataLst>
              <p:tags r:id="rId4"/>
            </p:custDataLst>
          </p:nvPr>
        </p:nvSpPr>
        <p:spPr>
          <a:xfrm>
            <a:off x="7179310" y="901065"/>
            <a:ext cx="4525010" cy="47853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7432040" y="10509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6308090" y="732155"/>
            <a:ext cx="6096000" cy="5620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dirty="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280920" y="6654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pic>
        <p:nvPicPr>
          <p:cNvPr id="9" name="Picture 8" descr="productdetail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545" y="1460183"/>
            <a:ext cx="10771361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66728" y="-2442514"/>
            <a:ext cx="3545826" cy="3545826"/>
          </a:xfrm>
          <a:prstGeom prst="ellipse">
            <a:avLst/>
          </a:prstGeom>
          <a:solidFill>
            <a:srgbClr val="E96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418127" y="145701"/>
            <a:ext cx="907747" cy="907747"/>
          </a:xfrm>
          <a:prstGeom prst="ellipse">
            <a:avLst/>
          </a:prstGeom>
          <a:solidFill>
            <a:srgbClr val="C33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2000305" y="5804551"/>
            <a:ext cx="3325569" cy="3325569"/>
          </a:xfrm>
          <a:prstGeom prst="ellipse">
            <a:avLst/>
          </a:prstGeom>
          <a:solidFill>
            <a:srgbClr val="8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1205516" y="-1339438"/>
            <a:ext cx="1972968" cy="1972968"/>
          </a:xfrm>
          <a:prstGeom prst="ellipse">
            <a:avLst/>
          </a:prstGeom>
          <a:solidFill>
            <a:srgbClr val="90B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0" y="618738"/>
            <a:ext cx="5380235" cy="5620523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521970" y="2736850"/>
            <a:ext cx="609600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400" b="1">
                <a:solidFill>
                  <a:srgbClr val="E966A0"/>
                </a:solidFill>
                <a:cs typeface="+mn-lt"/>
                <a:sym typeface="+mn-ea"/>
              </a:rPr>
              <a:t>Test Plan</a:t>
            </a:r>
            <a:endParaRPr lang="en-US" altLang="zh-CN" sz="4400" b="1">
              <a:solidFill>
                <a:srgbClr val="E966A0"/>
              </a:solidFill>
              <a:cs typeface="+mn-lt"/>
              <a:sym typeface="+mn-e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0" y="-2694465"/>
            <a:ext cx="3339428" cy="3339428"/>
          </a:xfrm>
          <a:prstGeom prst="ellipse">
            <a:avLst/>
          </a:prstGeom>
          <a:solidFill>
            <a:srgbClr val="E96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1907832" y="4956326"/>
            <a:ext cx="907747" cy="907747"/>
          </a:xfrm>
          <a:prstGeom prst="ellipse">
            <a:avLst/>
          </a:prstGeom>
          <a:solidFill>
            <a:srgbClr val="C33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339428" y="6337299"/>
            <a:ext cx="1941370" cy="1941370"/>
          </a:xfrm>
          <a:prstGeom prst="ellipse">
            <a:avLst/>
          </a:prstGeom>
          <a:solidFill>
            <a:srgbClr val="8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0464148" y="-1024751"/>
            <a:ext cx="1443684" cy="1443684"/>
          </a:xfrm>
          <a:prstGeom prst="ellipse">
            <a:avLst/>
          </a:prstGeom>
          <a:solidFill>
            <a:srgbClr val="90B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72180" y="182880"/>
            <a:ext cx="53308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 panose="020B0604020202020204" pitchFamily="34" charset="0"/>
                <a:cs typeface="+mn-lt"/>
              </a:rPr>
              <a:t>Mục đích của Test Plan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ea typeface="Arial" panose="020B0604020202020204" pitchFamily="34" charset="0"/>
              <a:cs typeface="+mn-lt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467360" y="1948815"/>
            <a:ext cx="7426325" cy="18567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2400">
                <a:cs typeface="+mn-lt"/>
              </a:rPr>
              <a:t>–Xác </a:t>
            </a:r>
            <a:r>
              <a:rPr lang="en-US" altLang="en-US" sz="2400">
                <a:cs typeface="+mn-lt"/>
              </a:rPr>
              <a:t>đ</a:t>
            </a:r>
            <a:r>
              <a:rPr lang="en-US" altLang="en-US" sz="2400">
                <a:cs typeface="+mn-lt"/>
              </a:rPr>
              <a:t>ịnh những gì sẽ </a:t>
            </a:r>
            <a:r>
              <a:rPr lang="en-US" altLang="en-US" sz="2400">
                <a:cs typeface="+mn-lt"/>
              </a:rPr>
              <a:t>đư</a:t>
            </a:r>
            <a:r>
              <a:rPr lang="en-US" altLang="en-US" sz="2400">
                <a:cs typeface="+mn-lt"/>
              </a:rPr>
              <a:t>ợc kiểm thử và không </a:t>
            </a:r>
            <a:r>
              <a:rPr lang="en-US" altLang="en-US" sz="2400">
                <a:cs typeface="+mn-lt"/>
              </a:rPr>
              <a:t>đư</a:t>
            </a:r>
            <a:r>
              <a:rPr lang="en-US" altLang="en-US" sz="2400">
                <a:cs typeface="+mn-lt"/>
              </a:rPr>
              <a:t>ợc kiểm thử.</a:t>
            </a:r>
            <a:endParaRPr lang="en-US" altLang="en-US" sz="2400">
              <a:cs typeface="+mn-lt"/>
            </a:endParaRPr>
          </a:p>
          <a:p>
            <a:r>
              <a:rPr lang="en-US" altLang="en-US" sz="2400">
                <a:cs typeface="+mn-lt"/>
              </a:rPr>
              <a:t>–Làm r</a:t>
            </a:r>
            <a:r>
              <a:rPr lang="en-US" altLang="en-US" sz="2400">
                <a:cs typeface="+mn-lt"/>
              </a:rPr>
              <a:t>õ</a:t>
            </a:r>
            <a:r>
              <a:rPr lang="en-US" altLang="en-US" sz="2400">
                <a:cs typeface="+mn-lt"/>
              </a:rPr>
              <a:t> mục tiêu của việc kiểm thử (</a:t>
            </a:r>
            <a:r>
              <a:rPr lang="en-US" altLang="en-US" sz="2400">
                <a:cs typeface="+mn-lt"/>
              </a:rPr>
              <a:t>đ</a:t>
            </a:r>
            <a:r>
              <a:rPr lang="en-US" altLang="en-US" sz="2400">
                <a:cs typeface="+mn-lt"/>
              </a:rPr>
              <a:t>ảm bảo chức n</a:t>
            </a:r>
            <a:r>
              <a:rPr lang="en-US" altLang="en-US" sz="2400">
                <a:cs typeface="+mn-lt"/>
              </a:rPr>
              <a:t>ă</a:t>
            </a:r>
            <a:r>
              <a:rPr lang="en-US" altLang="en-US" sz="2400">
                <a:cs typeface="+mn-lt"/>
              </a:rPr>
              <a:t>ng, hiệu suất, bảo mật, giao diện, v.v.)</a:t>
            </a:r>
            <a:endParaRPr lang="en-US" altLang="en-US" sz="2400">
              <a:cs typeface="+mn-lt"/>
            </a:endParaRPr>
          </a:p>
          <a:p>
            <a:r>
              <a:rPr lang="en-US" altLang="en-US" sz="2400">
                <a:cs typeface="+mn-lt"/>
              </a:rPr>
              <a:t>–</a:t>
            </a:r>
            <a:r>
              <a:rPr lang="en-US" altLang="en-US" sz="2400">
                <a:cs typeface="+mn-lt"/>
              </a:rPr>
              <a:t>Đ</a:t>
            </a:r>
            <a:r>
              <a:rPr lang="en-US" altLang="en-US" sz="2400">
                <a:cs typeface="+mn-lt"/>
              </a:rPr>
              <a:t>ịnh ngh</a:t>
            </a:r>
            <a:r>
              <a:rPr lang="en-US" altLang="en-US" sz="2400">
                <a:cs typeface="+mn-lt"/>
              </a:rPr>
              <a:t>ĩ</a:t>
            </a:r>
            <a:r>
              <a:rPr lang="en-US" altLang="en-US" sz="2400">
                <a:cs typeface="+mn-lt"/>
              </a:rPr>
              <a:t>a chiến l</a:t>
            </a:r>
            <a:r>
              <a:rPr lang="en-US" altLang="en-US" sz="2400">
                <a:cs typeface="+mn-lt"/>
              </a:rPr>
              <a:t>ư</a:t>
            </a:r>
            <a:r>
              <a:rPr lang="en-US" altLang="en-US" sz="2400">
                <a:cs typeface="+mn-lt"/>
              </a:rPr>
              <a:t>ợc và quy trình kiểm thử.</a:t>
            </a:r>
            <a:endParaRPr lang="en-US" altLang="en-US" sz="2400">
              <a:cs typeface="+mn-lt"/>
            </a:endParaRPr>
          </a:p>
          <a:p>
            <a:r>
              <a:rPr lang="en-US" altLang="en-US" sz="2400">
                <a:cs typeface="+mn-lt"/>
              </a:rPr>
              <a:t>–Giúp nhóm phát triển hiểu r</a:t>
            </a:r>
            <a:r>
              <a:rPr lang="en-US" altLang="en-US" sz="2400">
                <a:cs typeface="+mn-lt"/>
              </a:rPr>
              <a:t>õ</a:t>
            </a:r>
            <a:r>
              <a:rPr lang="en-US" altLang="en-US" sz="2400">
                <a:cs typeface="+mn-lt"/>
              </a:rPr>
              <a:t> phạm vi và kế hoạch kiểm thử.</a:t>
            </a:r>
            <a:endParaRPr lang="en-US" altLang="en-US" sz="2400">
              <a:cs typeface="+mn-lt"/>
            </a:endParaRPr>
          </a:p>
          <a:p>
            <a:r>
              <a:rPr lang="en-US" altLang="en-US" sz="2400">
                <a:cs typeface="+mn-lt"/>
              </a:rPr>
              <a:t>–Dùng </a:t>
            </a:r>
            <a:r>
              <a:rPr lang="en-US" altLang="en-US" sz="2400">
                <a:cs typeface="+mn-lt"/>
              </a:rPr>
              <a:t>đ</a:t>
            </a:r>
            <a:r>
              <a:rPr lang="en-US" altLang="en-US" sz="2400">
                <a:cs typeface="+mn-lt"/>
              </a:rPr>
              <a:t>ể theo d</a:t>
            </a:r>
            <a:r>
              <a:rPr lang="en-US" altLang="en-US" sz="2400">
                <a:cs typeface="+mn-lt"/>
              </a:rPr>
              <a:t>õ</a:t>
            </a:r>
            <a:r>
              <a:rPr lang="en-US" altLang="en-US" sz="2400">
                <a:cs typeface="+mn-lt"/>
              </a:rPr>
              <a:t>i tiến </a:t>
            </a:r>
            <a:r>
              <a:rPr lang="en-US" altLang="en-US" sz="2400">
                <a:cs typeface="+mn-lt"/>
              </a:rPr>
              <a:t>đ</a:t>
            </a:r>
            <a:r>
              <a:rPr lang="en-US" altLang="en-US" sz="2400">
                <a:cs typeface="+mn-lt"/>
              </a:rPr>
              <a:t>ộ và kiểm soát chất l</a:t>
            </a:r>
            <a:r>
              <a:rPr lang="en-US" altLang="en-US" sz="2400">
                <a:cs typeface="+mn-lt"/>
              </a:rPr>
              <a:t>ư</a:t>
            </a:r>
            <a:r>
              <a:rPr lang="en-US" altLang="en-US" sz="2400">
                <a:cs typeface="+mn-lt"/>
              </a:rPr>
              <a:t>ợng trong suốt quá trình phát triển.</a:t>
            </a:r>
            <a:endParaRPr lang="en-US" altLang="en-US" sz="2400">
              <a:cs typeface="+mn-lt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94690" y="3196590"/>
            <a:ext cx="2644775" cy="1624965"/>
          </a:xfrm>
          <a:prstGeom prst="rect">
            <a:avLst/>
          </a:prstGeom>
        </p:spPr>
        <p:txBody>
          <a:bodyPr>
            <a:noAutofit/>
          </a:bodyPr>
          <a:p>
            <a:pPr>
              <a:buFont typeface="Arial" panose="020B0604020202020204"/>
              <a:buChar char="•"/>
            </a:pPr>
            <a:endParaRPr lang="en-US" altLang="zh-CN" sz="2000">
              <a:cs typeface="+mn-lt"/>
            </a:endParaRPr>
          </a:p>
        </p:txBody>
      </p:sp>
      <p:pic>
        <p:nvPicPr>
          <p:cNvPr id="9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56405" y="2063735"/>
            <a:ext cx="3611222" cy="372367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3731895" y="3196590"/>
            <a:ext cx="3115945" cy="2015490"/>
          </a:xfrm>
          <a:prstGeom prst="rect">
            <a:avLst/>
          </a:prstGeom>
        </p:spPr>
        <p:txBody>
          <a:bodyPr>
            <a:noAutofit/>
          </a:bodyPr>
          <a:p>
            <a:pPr>
              <a:buFont typeface="Arial" panose="020B0604020202020204"/>
              <a:buChar char="•"/>
            </a:pPr>
            <a:endParaRPr lang="en-US" altLang="zh-CN" sz="2000">
              <a:cs typeface="+mn-l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0" y="-2694465"/>
            <a:ext cx="3339428" cy="3339428"/>
          </a:xfrm>
          <a:prstGeom prst="ellipse">
            <a:avLst/>
          </a:prstGeom>
          <a:solidFill>
            <a:srgbClr val="E96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1907832" y="4956326"/>
            <a:ext cx="907747" cy="907747"/>
          </a:xfrm>
          <a:prstGeom prst="ellipse">
            <a:avLst/>
          </a:prstGeom>
          <a:solidFill>
            <a:srgbClr val="C33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339428" y="6337299"/>
            <a:ext cx="1941370" cy="1941370"/>
          </a:xfrm>
          <a:prstGeom prst="ellipse">
            <a:avLst/>
          </a:prstGeom>
          <a:solidFill>
            <a:srgbClr val="8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0464148" y="-1024751"/>
            <a:ext cx="1443684" cy="1443684"/>
          </a:xfrm>
          <a:prstGeom prst="ellipse">
            <a:avLst/>
          </a:prstGeom>
          <a:solidFill>
            <a:srgbClr val="90B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72180" y="182880"/>
            <a:ext cx="53308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 panose="020B0604020202020204" pitchFamily="34" charset="0"/>
                <a:cs typeface="+mn-lt"/>
              </a:rPr>
              <a:t>Mục đích của Test Plan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ea typeface="Arial" panose="020B0604020202020204" pitchFamily="34" charset="0"/>
              <a:cs typeface="+mn-lt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467360" y="1948815"/>
            <a:ext cx="7426325" cy="18567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2400">
                <a:cs typeface="+mn-lt"/>
              </a:rPr>
              <a:t>–Xác </a:t>
            </a:r>
            <a:r>
              <a:rPr lang="en-US" altLang="en-US" sz="2400">
                <a:cs typeface="+mn-lt"/>
              </a:rPr>
              <a:t>đ</a:t>
            </a:r>
            <a:r>
              <a:rPr lang="en-US" altLang="en-US" sz="2400">
                <a:cs typeface="+mn-lt"/>
              </a:rPr>
              <a:t>ịnh những gì sẽ </a:t>
            </a:r>
            <a:r>
              <a:rPr lang="en-US" altLang="en-US" sz="2400">
                <a:cs typeface="+mn-lt"/>
              </a:rPr>
              <a:t>đư</a:t>
            </a:r>
            <a:r>
              <a:rPr lang="en-US" altLang="en-US" sz="2400">
                <a:cs typeface="+mn-lt"/>
              </a:rPr>
              <a:t>ợc kiểm thử và không </a:t>
            </a:r>
            <a:r>
              <a:rPr lang="en-US" altLang="en-US" sz="2400">
                <a:cs typeface="+mn-lt"/>
              </a:rPr>
              <a:t>đư</a:t>
            </a:r>
            <a:r>
              <a:rPr lang="en-US" altLang="en-US" sz="2400">
                <a:cs typeface="+mn-lt"/>
              </a:rPr>
              <a:t>ợc kiểm thử.</a:t>
            </a:r>
            <a:endParaRPr lang="en-US" altLang="en-US" sz="2400">
              <a:cs typeface="+mn-lt"/>
            </a:endParaRPr>
          </a:p>
          <a:p>
            <a:r>
              <a:rPr lang="en-US" altLang="en-US" sz="2400">
                <a:cs typeface="+mn-lt"/>
              </a:rPr>
              <a:t>–Làm r</a:t>
            </a:r>
            <a:r>
              <a:rPr lang="en-US" altLang="en-US" sz="2400">
                <a:cs typeface="+mn-lt"/>
              </a:rPr>
              <a:t>õ</a:t>
            </a:r>
            <a:r>
              <a:rPr lang="en-US" altLang="en-US" sz="2400">
                <a:cs typeface="+mn-lt"/>
              </a:rPr>
              <a:t> mục tiêu của việc kiểm thử (</a:t>
            </a:r>
            <a:r>
              <a:rPr lang="en-US" altLang="en-US" sz="2400">
                <a:cs typeface="+mn-lt"/>
              </a:rPr>
              <a:t>đ</a:t>
            </a:r>
            <a:r>
              <a:rPr lang="en-US" altLang="en-US" sz="2400">
                <a:cs typeface="+mn-lt"/>
              </a:rPr>
              <a:t>ảm bảo chức n</a:t>
            </a:r>
            <a:r>
              <a:rPr lang="en-US" altLang="en-US" sz="2400">
                <a:cs typeface="+mn-lt"/>
              </a:rPr>
              <a:t>ă</a:t>
            </a:r>
            <a:r>
              <a:rPr lang="en-US" altLang="en-US" sz="2400">
                <a:cs typeface="+mn-lt"/>
              </a:rPr>
              <a:t>ng, hiệu suất, bảo mật, giao diện, v.v.)</a:t>
            </a:r>
            <a:endParaRPr lang="en-US" altLang="en-US" sz="2400">
              <a:cs typeface="+mn-lt"/>
            </a:endParaRPr>
          </a:p>
          <a:p>
            <a:r>
              <a:rPr lang="en-US" altLang="en-US" sz="2400">
                <a:cs typeface="+mn-lt"/>
              </a:rPr>
              <a:t>–</a:t>
            </a:r>
            <a:r>
              <a:rPr lang="en-US" altLang="en-US" sz="2400">
                <a:cs typeface="+mn-lt"/>
              </a:rPr>
              <a:t>Đ</a:t>
            </a:r>
            <a:r>
              <a:rPr lang="en-US" altLang="en-US" sz="2400">
                <a:cs typeface="+mn-lt"/>
              </a:rPr>
              <a:t>ịnh ngh</a:t>
            </a:r>
            <a:r>
              <a:rPr lang="en-US" altLang="en-US" sz="2400">
                <a:cs typeface="+mn-lt"/>
              </a:rPr>
              <a:t>ĩ</a:t>
            </a:r>
            <a:r>
              <a:rPr lang="en-US" altLang="en-US" sz="2400">
                <a:cs typeface="+mn-lt"/>
              </a:rPr>
              <a:t>a chiến l</a:t>
            </a:r>
            <a:r>
              <a:rPr lang="en-US" altLang="en-US" sz="2400">
                <a:cs typeface="+mn-lt"/>
              </a:rPr>
              <a:t>ư</a:t>
            </a:r>
            <a:r>
              <a:rPr lang="en-US" altLang="en-US" sz="2400">
                <a:cs typeface="+mn-lt"/>
              </a:rPr>
              <a:t>ợc và quy trình kiểm thử.</a:t>
            </a:r>
            <a:endParaRPr lang="en-US" altLang="en-US" sz="2400">
              <a:cs typeface="+mn-lt"/>
            </a:endParaRPr>
          </a:p>
          <a:p>
            <a:r>
              <a:rPr lang="en-US" altLang="en-US" sz="2400">
                <a:cs typeface="+mn-lt"/>
              </a:rPr>
              <a:t>–Giúp nhóm phát triển hiểu r</a:t>
            </a:r>
            <a:r>
              <a:rPr lang="en-US" altLang="en-US" sz="2400">
                <a:cs typeface="+mn-lt"/>
              </a:rPr>
              <a:t>õ</a:t>
            </a:r>
            <a:r>
              <a:rPr lang="en-US" altLang="en-US" sz="2400">
                <a:cs typeface="+mn-lt"/>
              </a:rPr>
              <a:t> phạm vi và kế hoạch kiểm thử.</a:t>
            </a:r>
            <a:endParaRPr lang="en-US" altLang="en-US" sz="2400">
              <a:cs typeface="+mn-lt"/>
            </a:endParaRPr>
          </a:p>
          <a:p>
            <a:r>
              <a:rPr lang="en-US" altLang="en-US" sz="2400">
                <a:cs typeface="+mn-lt"/>
              </a:rPr>
              <a:t>–Dùng </a:t>
            </a:r>
            <a:r>
              <a:rPr lang="en-US" altLang="en-US" sz="2400">
                <a:cs typeface="+mn-lt"/>
              </a:rPr>
              <a:t>đ</a:t>
            </a:r>
            <a:r>
              <a:rPr lang="en-US" altLang="en-US" sz="2400">
                <a:cs typeface="+mn-lt"/>
              </a:rPr>
              <a:t>ể theo d</a:t>
            </a:r>
            <a:r>
              <a:rPr lang="en-US" altLang="en-US" sz="2400">
                <a:cs typeface="+mn-lt"/>
              </a:rPr>
              <a:t>õ</a:t>
            </a:r>
            <a:r>
              <a:rPr lang="en-US" altLang="en-US" sz="2400">
                <a:cs typeface="+mn-lt"/>
              </a:rPr>
              <a:t>i tiến </a:t>
            </a:r>
            <a:r>
              <a:rPr lang="en-US" altLang="en-US" sz="2400">
                <a:cs typeface="+mn-lt"/>
              </a:rPr>
              <a:t>đ</a:t>
            </a:r>
            <a:r>
              <a:rPr lang="en-US" altLang="en-US" sz="2400">
                <a:cs typeface="+mn-lt"/>
              </a:rPr>
              <a:t>ộ và kiểm soát chất l</a:t>
            </a:r>
            <a:r>
              <a:rPr lang="en-US" altLang="en-US" sz="2400">
                <a:cs typeface="+mn-lt"/>
              </a:rPr>
              <a:t>ư</a:t>
            </a:r>
            <a:r>
              <a:rPr lang="en-US" altLang="en-US" sz="2400">
                <a:cs typeface="+mn-lt"/>
              </a:rPr>
              <a:t>ợng trong suốt quá trình phát triển.</a:t>
            </a:r>
            <a:endParaRPr lang="en-US" altLang="en-US" sz="2400">
              <a:cs typeface="+mn-lt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94690" y="3196590"/>
            <a:ext cx="2644775" cy="1624965"/>
          </a:xfrm>
          <a:prstGeom prst="rect">
            <a:avLst/>
          </a:prstGeom>
        </p:spPr>
        <p:txBody>
          <a:bodyPr>
            <a:noAutofit/>
          </a:bodyPr>
          <a:p>
            <a:pPr>
              <a:buFont typeface="Arial" panose="020B0604020202020204"/>
              <a:buChar char="•"/>
            </a:pPr>
            <a:endParaRPr lang="en-US" altLang="zh-CN" sz="2000">
              <a:cs typeface="+mn-lt"/>
            </a:endParaRPr>
          </a:p>
        </p:txBody>
      </p:sp>
      <p:pic>
        <p:nvPicPr>
          <p:cNvPr id="9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56405" y="2063735"/>
            <a:ext cx="3611222" cy="372367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3731895" y="3196590"/>
            <a:ext cx="3115945" cy="2015490"/>
          </a:xfrm>
          <a:prstGeom prst="rect">
            <a:avLst/>
          </a:prstGeom>
        </p:spPr>
        <p:txBody>
          <a:bodyPr>
            <a:noAutofit/>
          </a:bodyPr>
          <a:p>
            <a:pPr>
              <a:buFont typeface="Arial" panose="020B0604020202020204"/>
              <a:buChar char="•"/>
            </a:pPr>
            <a:endParaRPr lang="en-US" altLang="zh-CN" sz="2000">
              <a:cs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641" y="551903"/>
            <a:ext cx="9220219" cy="5620523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166728" y="-2442514"/>
            <a:ext cx="3545826" cy="3545826"/>
          </a:xfrm>
          <a:prstGeom prst="ellipse">
            <a:avLst/>
          </a:prstGeom>
          <a:solidFill>
            <a:srgbClr val="E96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418127" y="145701"/>
            <a:ext cx="907747" cy="907747"/>
          </a:xfrm>
          <a:prstGeom prst="ellipse">
            <a:avLst/>
          </a:prstGeom>
          <a:solidFill>
            <a:srgbClr val="C33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2000305" y="5804551"/>
            <a:ext cx="3325569" cy="3325569"/>
          </a:xfrm>
          <a:prstGeom prst="ellipse">
            <a:avLst/>
          </a:prstGeom>
          <a:solidFill>
            <a:srgbClr val="8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1205516" y="-1339438"/>
            <a:ext cx="1972968" cy="1972968"/>
          </a:xfrm>
          <a:prstGeom prst="ellipse">
            <a:avLst/>
          </a:prstGeom>
          <a:solidFill>
            <a:srgbClr val="90B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49087" y="3044911"/>
            <a:ext cx="3634740" cy="76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>
                <a:solidFill>
                  <a:srgbClr val="E966A0"/>
                </a:solidFill>
                <a:cs typeface="+mn-lt"/>
              </a:rPr>
              <a:t>1. Introduction</a:t>
            </a:r>
            <a:endParaRPr lang="en-US" altLang="zh-CN" sz="4400" b="1">
              <a:solidFill>
                <a:srgbClr val="E966A0"/>
              </a:solidFill>
              <a:cs typeface="+mn-l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0" y="-2694465"/>
            <a:ext cx="3339428" cy="3339428"/>
          </a:xfrm>
          <a:prstGeom prst="ellipse">
            <a:avLst/>
          </a:prstGeom>
          <a:solidFill>
            <a:srgbClr val="E96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1907832" y="4956326"/>
            <a:ext cx="907747" cy="907747"/>
          </a:xfrm>
          <a:prstGeom prst="ellipse">
            <a:avLst/>
          </a:prstGeom>
          <a:solidFill>
            <a:srgbClr val="C33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9865323" y="6337299"/>
            <a:ext cx="1941370" cy="1941370"/>
          </a:xfrm>
          <a:prstGeom prst="ellipse">
            <a:avLst/>
          </a:prstGeom>
          <a:solidFill>
            <a:srgbClr val="8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0464148" y="-1024751"/>
            <a:ext cx="1443684" cy="1443684"/>
          </a:xfrm>
          <a:prstGeom prst="ellipse">
            <a:avLst/>
          </a:prstGeom>
          <a:solidFill>
            <a:srgbClr val="90B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72180" y="182880"/>
            <a:ext cx="53308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 panose="020B0604020202020204" pitchFamily="34" charset="0"/>
                <a:cs typeface="+mn-lt"/>
              </a:rPr>
              <a:t>Cấu trúc Test Plan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ea typeface="Arial" panose="020B0604020202020204" pitchFamily="34" charset="0"/>
              <a:cs typeface="+mn-lt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694690" y="1767205"/>
            <a:ext cx="7426325" cy="38290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2400">
                <a:cs typeface="+mn-lt"/>
              </a:rPr>
              <a:t>1. Test Scope</a:t>
            </a:r>
            <a:endParaRPr lang="en-US" altLang="en-US" sz="2400">
              <a:cs typeface="+mn-lt"/>
            </a:endParaRPr>
          </a:p>
          <a:p>
            <a:r>
              <a:rPr lang="en-US" altLang="en-US" sz="2400">
                <a:cs typeface="+mn-lt"/>
              </a:rPr>
              <a:t>     Các chức n</a:t>
            </a:r>
            <a:r>
              <a:rPr lang="en-US" altLang="en-US" sz="2400">
                <a:cs typeface="+mn-lt"/>
              </a:rPr>
              <a:t>ă</a:t>
            </a:r>
            <a:r>
              <a:rPr lang="en-US" altLang="en-US" sz="2400">
                <a:cs typeface="+mn-lt"/>
              </a:rPr>
              <a:t>ng chính của ng</a:t>
            </a:r>
            <a:r>
              <a:rPr lang="en-US" altLang="en-US" sz="2400">
                <a:cs typeface="+mn-lt"/>
              </a:rPr>
              <a:t>ư</a:t>
            </a:r>
            <a:r>
              <a:rPr lang="en-US" altLang="en-US" sz="2400">
                <a:cs typeface="+mn-lt"/>
              </a:rPr>
              <a:t>ời dùng: </a:t>
            </a:r>
            <a:r>
              <a:rPr lang="en-US" altLang="en-US" sz="2400">
                <a:cs typeface="+mn-lt"/>
              </a:rPr>
              <a:t>đă</a:t>
            </a:r>
            <a:r>
              <a:rPr lang="en-US" altLang="en-US" sz="2400">
                <a:cs typeface="+mn-lt"/>
              </a:rPr>
              <a:t>ng k</a:t>
            </a:r>
            <a:r>
              <a:rPr lang="en-US" altLang="en-US" sz="2400">
                <a:cs typeface="+mn-lt"/>
              </a:rPr>
              <a:t>ý</a:t>
            </a:r>
            <a:r>
              <a:rPr lang="en-US" altLang="en-US" sz="2400">
                <a:cs typeface="+mn-lt"/>
              </a:rPr>
              <a:t>, </a:t>
            </a:r>
            <a:r>
              <a:rPr lang="en-US" altLang="en-US" sz="2400">
                <a:cs typeface="+mn-lt"/>
              </a:rPr>
              <a:t>đă</a:t>
            </a:r>
            <a:r>
              <a:rPr lang="en-US" altLang="en-US" sz="2400">
                <a:cs typeface="+mn-lt"/>
              </a:rPr>
              <a:t>ng nhập, xem sản phẩm, thêm giỏ hàng, thanh toán bằng Stripe, xem lịch sử mua hàng.</a:t>
            </a:r>
            <a:endParaRPr lang="en-US" altLang="en-US" sz="2400">
              <a:cs typeface="+mn-lt"/>
            </a:endParaRPr>
          </a:p>
          <a:p>
            <a:endParaRPr lang="en-US" altLang="en-US" sz="2400">
              <a:cs typeface="+mn-lt"/>
            </a:endParaRPr>
          </a:p>
          <a:p>
            <a:r>
              <a:rPr lang="en-US" altLang="en-US" sz="2400">
                <a:cs typeface="+mn-lt"/>
              </a:rPr>
              <a:t>Các chức n</a:t>
            </a:r>
            <a:r>
              <a:rPr lang="en-US" altLang="en-US" sz="2400">
                <a:cs typeface="+mn-lt"/>
              </a:rPr>
              <a:t>ă</a:t>
            </a:r>
            <a:r>
              <a:rPr lang="en-US" altLang="en-US" sz="2400">
                <a:cs typeface="+mn-lt"/>
              </a:rPr>
              <a:t>ng quản trị: quản l</a:t>
            </a:r>
            <a:r>
              <a:rPr lang="en-US" altLang="en-US" sz="2400">
                <a:cs typeface="+mn-lt"/>
              </a:rPr>
              <a:t>ý</a:t>
            </a:r>
            <a:r>
              <a:rPr lang="en-US" altLang="en-US" sz="2400">
                <a:cs typeface="+mn-lt"/>
              </a:rPr>
              <a:t> sản phẩm, danh mục, kho hàng và </a:t>
            </a:r>
            <a:r>
              <a:rPr lang="en-US" altLang="en-US" sz="2400">
                <a:cs typeface="+mn-lt"/>
              </a:rPr>
              <a:t>đ</a:t>
            </a:r>
            <a:r>
              <a:rPr lang="en-US" altLang="en-US" sz="2400">
                <a:cs typeface="+mn-lt"/>
              </a:rPr>
              <a:t>ơn hàng.</a:t>
            </a:r>
            <a:endParaRPr lang="en-US" altLang="en-US" sz="2400">
              <a:cs typeface="+mn-lt"/>
            </a:endParaRPr>
          </a:p>
          <a:p>
            <a:endParaRPr lang="en-US" altLang="en-US" sz="2400">
              <a:cs typeface="+mn-lt"/>
            </a:endParaRPr>
          </a:p>
          <a:p>
            <a:r>
              <a:rPr lang="en-US" altLang="en-US" sz="2400">
                <a:cs typeface="+mn-lt"/>
              </a:rPr>
              <a:t>Không bao gồm kiểm thử tích hợp hệ thống bên ngoài không thuộc quyền kiểm soát (nh</a:t>
            </a:r>
            <a:r>
              <a:rPr lang="en-US" altLang="en-US" sz="2400">
                <a:cs typeface="+mn-lt"/>
              </a:rPr>
              <a:t>ư</a:t>
            </a:r>
            <a:r>
              <a:rPr lang="en-US" altLang="en-US" sz="2400">
                <a:cs typeface="+mn-lt"/>
              </a:rPr>
              <a:t> Stripe API, Firebase).</a:t>
            </a:r>
            <a:endParaRPr lang="en-US" altLang="en-US" sz="2400">
              <a:cs typeface="+mn-lt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94690" y="3196590"/>
            <a:ext cx="2644775" cy="1624965"/>
          </a:xfrm>
          <a:prstGeom prst="rect">
            <a:avLst/>
          </a:prstGeom>
        </p:spPr>
        <p:txBody>
          <a:bodyPr>
            <a:noAutofit/>
          </a:bodyPr>
          <a:p>
            <a:pPr>
              <a:buFont typeface="Arial" panose="020B0604020202020204"/>
              <a:buChar char="•"/>
            </a:pPr>
            <a:endParaRPr lang="en-US" altLang="zh-CN" sz="2000">
              <a:cs typeface="+mn-lt"/>
            </a:endParaRPr>
          </a:p>
        </p:txBody>
      </p:sp>
      <p:pic>
        <p:nvPicPr>
          <p:cNvPr id="9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56405" y="2063735"/>
            <a:ext cx="3611222" cy="372367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3731895" y="3196590"/>
            <a:ext cx="3115945" cy="2015490"/>
          </a:xfrm>
          <a:prstGeom prst="rect">
            <a:avLst/>
          </a:prstGeom>
        </p:spPr>
        <p:txBody>
          <a:bodyPr>
            <a:noAutofit/>
          </a:bodyPr>
          <a:p>
            <a:pPr>
              <a:buFont typeface="Arial" panose="020B0604020202020204"/>
              <a:buChar char="•"/>
            </a:pPr>
            <a:endParaRPr lang="en-US" altLang="zh-CN" sz="2000">
              <a:cs typeface="+mn-l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0" y="-2694465"/>
            <a:ext cx="3339428" cy="3339428"/>
          </a:xfrm>
          <a:prstGeom prst="ellipse">
            <a:avLst/>
          </a:prstGeom>
          <a:solidFill>
            <a:srgbClr val="E96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1907832" y="4956326"/>
            <a:ext cx="907747" cy="907747"/>
          </a:xfrm>
          <a:prstGeom prst="ellipse">
            <a:avLst/>
          </a:prstGeom>
          <a:solidFill>
            <a:srgbClr val="C33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9865323" y="6337299"/>
            <a:ext cx="1941370" cy="1941370"/>
          </a:xfrm>
          <a:prstGeom prst="ellipse">
            <a:avLst/>
          </a:prstGeom>
          <a:solidFill>
            <a:srgbClr val="8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0464148" y="-1024751"/>
            <a:ext cx="1443684" cy="1443684"/>
          </a:xfrm>
          <a:prstGeom prst="ellipse">
            <a:avLst/>
          </a:prstGeom>
          <a:solidFill>
            <a:srgbClr val="90B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72180" y="182880"/>
            <a:ext cx="53308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 panose="020B0604020202020204" pitchFamily="34" charset="0"/>
                <a:cs typeface="+mn-lt"/>
              </a:rPr>
              <a:t>Cấu trúc Test Plan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ea typeface="Arial" panose="020B0604020202020204" pitchFamily="34" charset="0"/>
              <a:cs typeface="+mn-lt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694690" y="1127125"/>
            <a:ext cx="7426325" cy="53987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2000">
                <a:cs typeface="+mn-lt"/>
              </a:rPr>
              <a:t>2. Test Strategy</a:t>
            </a:r>
            <a:endParaRPr lang="en-US" altLang="en-US" sz="2000">
              <a:cs typeface="+mn-lt"/>
            </a:endParaRPr>
          </a:p>
          <a:p>
            <a:endParaRPr lang="en-US" altLang="en-US" sz="2000">
              <a:cs typeface="+mn-lt"/>
            </a:endParaRPr>
          </a:p>
          <a:p>
            <a:r>
              <a:rPr lang="en-US" altLang="en-US" sz="2000">
                <a:cs typeface="+mn-lt"/>
              </a:rPr>
              <a:t>Quá trình kiểm thử </a:t>
            </a:r>
            <a:r>
              <a:rPr lang="en-US" altLang="en-US" sz="2000">
                <a:cs typeface="+mn-lt"/>
              </a:rPr>
              <a:t>đư</a:t>
            </a:r>
            <a:r>
              <a:rPr lang="en-US" altLang="en-US" sz="2000">
                <a:cs typeface="+mn-lt"/>
              </a:rPr>
              <a:t>ợc chia làm 4 giai </a:t>
            </a:r>
            <a:r>
              <a:rPr lang="en-US" altLang="en-US" sz="2000">
                <a:cs typeface="+mn-lt"/>
              </a:rPr>
              <a:t>đ</a:t>
            </a:r>
            <a:r>
              <a:rPr lang="en-US" altLang="en-US" sz="2000">
                <a:cs typeface="+mn-lt"/>
              </a:rPr>
              <a:t>oạn chính:</a:t>
            </a:r>
            <a:endParaRPr lang="en-US" altLang="en-US" sz="2000">
              <a:cs typeface="+mn-lt"/>
            </a:endParaRPr>
          </a:p>
          <a:p>
            <a:endParaRPr lang="en-US" altLang="en-US" sz="2000">
              <a:cs typeface="+mn-lt"/>
            </a:endParaRPr>
          </a:p>
          <a:p>
            <a:r>
              <a:rPr lang="en-US" altLang="en-US" sz="2000">
                <a:cs typeface="+mn-lt"/>
              </a:rPr>
              <a:t>Unit Test: do lập trình viên thực hiện.</a:t>
            </a:r>
            <a:endParaRPr lang="en-US" altLang="en-US" sz="2000">
              <a:cs typeface="+mn-lt"/>
            </a:endParaRPr>
          </a:p>
          <a:p>
            <a:endParaRPr lang="en-US" altLang="en-US" sz="2000">
              <a:cs typeface="+mn-lt"/>
            </a:endParaRPr>
          </a:p>
          <a:p>
            <a:r>
              <a:rPr lang="en-US" altLang="en-US" sz="2000">
                <a:cs typeface="+mn-lt"/>
              </a:rPr>
              <a:t>Integration Test: kiểm tra t</a:t>
            </a:r>
            <a:r>
              <a:rPr lang="en-US" altLang="en-US" sz="2000">
                <a:cs typeface="+mn-lt"/>
              </a:rPr>
              <a:t>ư</a:t>
            </a:r>
            <a:r>
              <a:rPr lang="en-US" altLang="en-US" sz="2000">
                <a:cs typeface="+mn-lt"/>
              </a:rPr>
              <a:t>ơng tác giữa các module.</a:t>
            </a:r>
            <a:endParaRPr lang="en-US" altLang="en-US" sz="2000">
              <a:cs typeface="+mn-lt"/>
            </a:endParaRPr>
          </a:p>
          <a:p>
            <a:endParaRPr lang="en-US" altLang="en-US" sz="2000">
              <a:cs typeface="+mn-lt"/>
            </a:endParaRPr>
          </a:p>
          <a:p>
            <a:r>
              <a:rPr lang="en-US" altLang="en-US" sz="2000">
                <a:cs typeface="+mn-lt"/>
              </a:rPr>
              <a:t>System Test: kiểm tra toàn bộ chức n</a:t>
            </a:r>
            <a:r>
              <a:rPr lang="en-US" altLang="en-US" sz="2000">
                <a:cs typeface="+mn-lt"/>
              </a:rPr>
              <a:t>ă</a:t>
            </a:r>
            <a:r>
              <a:rPr lang="en-US" altLang="en-US" sz="2000">
                <a:cs typeface="+mn-lt"/>
              </a:rPr>
              <a:t>ng hệ thống.</a:t>
            </a:r>
            <a:endParaRPr lang="en-US" altLang="en-US" sz="2000">
              <a:cs typeface="+mn-lt"/>
            </a:endParaRPr>
          </a:p>
          <a:p>
            <a:endParaRPr lang="en-US" altLang="en-US" sz="2000">
              <a:cs typeface="+mn-lt"/>
            </a:endParaRPr>
          </a:p>
          <a:p>
            <a:r>
              <a:rPr lang="en-US" altLang="en-US" sz="2000">
                <a:cs typeface="+mn-lt"/>
              </a:rPr>
              <a:t>User Acceptance Test: </a:t>
            </a:r>
            <a:r>
              <a:rPr lang="en-US" altLang="en-US" sz="2000">
                <a:cs typeface="+mn-lt"/>
              </a:rPr>
              <a:t>đ</a:t>
            </a:r>
            <a:r>
              <a:rPr lang="en-US" altLang="en-US" sz="2000">
                <a:cs typeface="+mn-lt"/>
              </a:rPr>
              <a:t>ảm bảo hệ thống </a:t>
            </a:r>
            <a:r>
              <a:rPr lang="en-US" altLang="en-US" sz="2000">
                <a:cs typeface="+mn-lt"/>
              </a:rPr>
              <a:t>đ</a:t>
            </a:r>
            <a:r>
              <a:rPr lang="en-US" altLang="en-US" sz="2000">
                <a:cs typeface="+mn-lt"/>
              </a:rPr>
              <a:t>áp ứng </a:t>
            </a:r>
            <a:r>
              <a:rPr lang="en-US" altLang="en-US" sz="2000">
                <a:cs typeface="+mn-lt"/>
              </a:rPr>
              <a:t>đ</a:t>
            </a:r>
            <a:r>
              <a:rPr lang="en-US" altLang="en-US" sz="2000">
                <a:cs typeface="+mn-lt"/>
              </a:rPr>
              <a:t>úng nhu cầu thực tế của ng</a:t>
            </a:r>
            <a:r>
              <a:rPr lang="en-US" altLang="en-US" sz="2000">
                <a:cs typeface="+mn-lt"/>
              </a:rPr>
              <a:t>ư</a:t>
            </a:r>
            <a:r>
              <a:rPr lang="en-US" altLang="en-US" sz="2000">
                <a:cs typeface="+mn-lt"/>
              </a:rPr>
              <a:t>ời dùng.</a:t>
            </a:r>
            <a:endParaRPr lang="en-US" altLang="en-US" sz="2000">
              <a:cs typeface="+mn-lt"/>
            </a:endParaRPr>
          </a:p>
          <a:p>
            <a:endParaRPr lang="en-US" altLang="en-US" sz="2000">
              <a:cs typeface="+mn-lt"/>
            </a:endParaRPr>
          </a:p>
          <a:p>
            <a:r>
              <a:rPr lang="en-US" altLang="en-US" sz="2000">
                <a:cs typeface="+mn-lt"/>
              </a:rPr>
              <a:t>Các Test Type bao gồm:</a:t>
            </a:r>
            <a:endParaRPr lang="en-US" altLang="en-US" sz="2000">
              <a:cs typeface="+mn-lt"/>
            </a:endParaRPr>
          </a:p>
          <a:p>
            <a:r>
              <a:rPr lang="en-US" altLang="en-US" sz="2000">
                <a:cs typeface="+mn-lt"/>
              </a:rPr>
              <a:t>Function Test, Database Test, Performance / Load / Stress / Volume Test, Security Test, Regression Test, Interface Test, Adhoc Test, GUI &amp; Usability Test, Smoke Test, và Compatibility Test.</a:t>
            </a:r>
            <a:endParaRPr lang="en-US" altLang="en-US" sz="2000">
              <a:cs typeface="+mn-lt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94690" y="3196590"/>
            <a:ext cx="2644775" cy="1624965"/>
          </a:xfrm>
          <a:prstGeom prst="rect">
            <a:avLst/>
          </a:prstGeom>
        </p:spPr>
        <p:txBody>
          <a:bodyPr>
            <a:noAutofit/>
          </a:bodyPr>
          <a:p>
            <a:pPr>
              <a:buFont typeface="Arial" panose="020B0604020202020204"/>
              <a:buChar char="•"/>
            </a:pPr>
            <a:endParaRPr lang="en-US" altLang="zh-CN" sz="2000">
              <a:cs typeface="+mn-lt"/>
            </a:endParaRPr>
          </a:p>
        </p:txBody>
      </p:sp>
      <p:pic>
        <p:nvPicPr>
          <p:cNvPr id="9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56405" y="2063735"/>
            <a:ext cx="3611222" cy="372367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3731895" y="3196590"/>
            <a:ext cx="3115945" cy="2015490"/>
          </a:xfrm>
          <a:prstGeom prst="rect">
            <a:avLst/>
          </a:prstGeom>
        </p:spPr>
        <p:txBody>
          <a:bodyPr>
            <a:noAutofit/>
          </a:bodyPr>
          <a:p>
            <a:pPr>
              <a:buFont typeface="Arial" panose="020B0604020202020204"/>
              <a:buChar char="•"/>
            </a:pPr>
            <a:endParaRPr lang="en-US" altLang="zh-CN" sz="2000">
              <a:cs typeface="+mn-l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019" y="243527"/>
            <a:ext cx="10451253" cy="6370945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166728" y="-2442514"/>
            <a:ext cx="3545826" cy="3545826"/>
          </a:xfrm>
          <a:prstGeom prst="ellipse">
            <a:avLst/>
          </a:prstGeom>
          <a:solidFill>
            <a:srgbClr val="E96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418127" y="145701"/>
            <a:ext cx="907747" cy="907747"/>
          </a:xfrm>
          <a:prstGeom prst="ellipse">
            <a:avLst/>
          </a:prstGeom>
          <a:solidFill>
            <a:srgbClr val="C33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2000305" y="5804551"/>
            <a:ext cx="3325569" cy="3325569"/>
          </a:xfrm>
          <a:prstGeom prst="ellipse">
            <a:avLst/>
          </a:prstGeom>
          <a:solidFill>
            <a:srgbClr val="8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1205516" y="-1339438"/>
            <a:ext cx="1972968" cy="1972968"/>
          </a:xfrm>
          <a:prstGeom prst="ellipse">
            <a:avLst/>
          </a:prstGeom>
          <a:solidFill>
            <a:srgbClr val="90B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73872" y="2238600"/>
            <a:ext cx="2875280" cy="76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>
                <a:solidFill>
                  <a:srgbClr val="E966A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Thanks for</a:t>
            </a:r>
            <a:endParaRPr lang="en-US" altLang="zh-CN" sz="4400" b="1">
              <a:solidFill>
                <a:srgbClr val="E966A0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73872" y="3006516"/>
            <a:ext cx="294894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>
                <a:solidFill>
                  <a:srgbClr val="8585BF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Listening</a:t>
            </a:r>
            <a:endParaRPr lang="en-US" altLang="zh-CN" sz="4800" b="1">
              <a:solidFill>
                <a:srgbClr val="8585BF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0" y="-2694465"/>
            <a:ext cx="3339428" cy="3339428"/>
          </a:xfrm>
          <a:prstGeom prst="ellipse">
            <a:avLst/>
          </a:prstGeom>
          <a:solidFill>
            <a:srgbClr val="E96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1907832" y="4956326"/>
            <a:ext cx="907747" cy="907747"/>
          </a:xfrm>
          <a:prstGeom prst="ellipse">
            <a:avLst/>
          </a:prstGeom>
          <a:solidFill>
            <a:srgbClr val="C33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714328" y="6400475"/>
            <a:ext cx="1941370" cy="1941370"/>
          </a:xfrm>
          <a:prstGeom prst="ellipse">
            <a:avLst/>
          </a:prstGeom>
          <a:solidFill>
            <a:srgbClr val="8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0464148" y="-1024751"/>
            <a:ext cx="1443684" cy="1443684"/>
          </a:xfrm>
          <a:prstGeom prst="ellipse">
            <a:avLst/>
          </a:prstGeom>
          <a:solidFill>
            <a:srgbClr val="90B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34364" y="1517045"/>
            <a:ext cx="4062433" cy="512302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93775" y="711835"/>
            <a:ext cx="6686550" cy="22180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</a:rPr>
              <a:t>GoShop là một website thương mại điện tử với cấu trúc monolithic. </a:t>
            </a:r>
            <a:r>
              <a:rPr lang="en-US" altLang="en-US" sz="2000" dirty="0">
                <a:latin typeface="Arial" panose="020B0604020202020204" pitchFamily="34" charset="0"/>
              </a:rPr>
              <a:t>Dự án đư</a:t>
            </a:r>
            <a:r>
              <a:rPr lang="en-US" altLang="en-US" sz="2000" dirty="0">
                <a:latin typeface="Arial" panose="020B0604020202020204" pitchFamily="34" charset="0"/>
              </a:rPr>
              <a:t>ợc xây dựng bằng cách kết hợp các công nghệ hiện đ</a:t>
            </a:r>
            <a:r>
              <a:rPr lang="en-US" altLang="en-US" sz="2000" dirty="0">
                <a:latin typeface="Arial" panose="020B0604020202020204" pitchFamily="34" charset="0"/>
              </a:rPr>
              <a:t>ại đ</a:t>
            </a:r>
            <a:r>
              <a:rPr lang="en-US" altLang="en-US" sz="2000" dirty="0">
                <a:latin typeface="Arial" panose="020B0604020202020204" pitchFamily="34" charset="0"/>
              </a:rPr>
              <a:t>ể mang lại trải nghiệm hoàn chỉnh cho ngư</a:t>
            </a:r>
            <a:r>
              <a:rPr lang="en-US" altLang="en-US" sz="2000" dirty="0">
                <a:latin typeface="Arial" panose="020B0604020202020204" pitchFamily="34" charset="0"/>
              </a:rPr>
              <a:t>ời dùng.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993472" y="3860801"/>
            <a:ext cx="193947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Frontend</a:t>
            </a:r>
            <a:endParaRPr lang="en-US" altLang="zh-CN" sz="2400" b="1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>
            <p:custDataLst>
              <p:tags r:id="rId3"/>
            </p:custDataLst>
          </p:nvPr>
        </p:nvSpPr>
        <p:spPr>
          <a:xfrm>
            <a:off x="834655" y="4690939"/>
            <a:ext cx="2257113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</a:rPr>
              <a:t>ReactJS</a:t>
            </a:r>
            <a:endParaRPr lang="en-US" altLang="zh-CN" sz="1600" dirty="0">
              <a:latin typeface="Arial" panose="020B0604020202020204" pitchFamily="34" charset="0"/>
            </a:endParaRPr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4293102" y="3860801"/>
            <a:ext cx="1939477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Backend &amp; Services</a:t>
            </a:r>
            <a:endParaRPr lang="en-US" altLang="zh-CN" sz="2400" b="1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>
            <p:custDataLst>
              <p:tags r:id="rId5"/>
            </p:custDataLst>
          </p:nvPr>
        </p:nvSpPr>
        <p:spPr>
          <a:xfrm>
            <a:off x="4133850" y="4730750"/>
            <a:ext cx="3190240" cy="151638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</a:rPr>
              <a:t>NodeJS &amp; ExpressJS</a:t>
            </a:r>
            <a:endParaRPr lang="en-US" altLang="zh-CN" sz="1600" dirty="0">
              <a:latin typeface="Arial" panose="020B0604020202020204" pitchFamily="34" charset="0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</a:rPr>
              <a:t>Prisma (ORM)</a:t>
            </a:r>
            <a:endParaRPr lang="en-US" altLang="zh-CN" sz="1600" dirty="0">
              <a:latin typeface="Arial" panose="020B0604020202020204" pitchFamily="34" charset="0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</a:rPr>
              <a:t>Stripe (Payment)</a:t>
            </a:r>
            <a:endParaRPr lang="en-US" altLang="zh-CN" sz="1600" dirty="0">
              <a:latin typeface="Arial" panose="020B0604020202020204" pitchFamily="34" charset="0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</a:rPr>
              <a:t>Cypress (Testing)</a:t>
            </a:r>
            <a:endParaRPr lang="en-US" altLang="zh-CN" sz="1600" dirty="0">
              <a:latin typeface="Arial" panose="020B0604020202020204" pitchFamily="34" charset="0"/>
            </a:endParaRPr>
          </a:p>
        </p:txBody>
      </p:sp>
      <p:sp>
        <p:nvSpPr>
          <p:cNvPr id="15" name="矩形: 圆角 14"/>
          <p:cNvSpPr/>
          <p:nvPr/>
        </p:nvSpPr>
        <p:spPr>
          <a:xfrm>
            <a:off x="1360435" y="2996020"/>
            <a:ext cx="4235720" cy="432795"/>
          </a:xfrm>
          <a:prstGeom prst="roundRect">
            <a:avLst>
              <a:gd name="adj" fmla="val 50000"/>
            </a:avLst>
          </a:prstGeom>
          <a:solidFill>
            <a:srgbClr val="919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Technical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椭圆 3"/>
          <p:cNvSpPr/>
          <p:nvPr/>
        </p:nvSpPr>
        <p:spPr>
          <a:xfrm>
            <a:off x="166728" y="-2442514"/>
            <a:ext cx="3545826" cy="3545826"/>
          </a:xfrm>
          <a:prstGeom prst="ellipse">
            <a:avLst/>
          </a:prstGeom>
          <a:solidFill>
            <a:srgbClr val="E96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418127" y="145701"/>
            <a:ext cx="907747" cy="907747"/>
          </a:xfrm>
          <a:prstGeom prst="ellipse">
            <a:avLst/>
          </a:prstGeom>
          <a:solidFill>
            <a:srgbClr val="C33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2000305" y="5804551"/>
            <a:ext cx="3325569" cy="3325569"/>
          </a:xfrm>
          <a:prstGeom prst="ellipse">
            <a:avLst/>
          </a:prstGeom>
          <a:solidFill>
            <a:srgbClr val="8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1205516" y="-1339438"/>
            <a:ext cx="1972968" cy="1972968"/>
          </a:xfrm>
          <a:prstGeom prst="ellipse">
            <a:avLst/>
          </a:prstGeom>
          <a:solidFill>
            <a:srgbClr val="90B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12775" y="2276475"/>
            <a:ext cx="609600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400" b="1">
                <a:solidFill>
                  <a:srgbClr val="E966A0"/>
                </a:solidFill>
                <a:cs typeface="+mn-lt"/>
                <a:sym typeface="+mn-ea"/>
              </a:rPr>
              <a:t>3. Bussiness Context</a:t>
            </a:r>
            <a:endParaRPr lang="en-US" altLang="zh-CN" sz="4400" b="1">
              <a:solidFill>
                <a:srgbClr val="E966A0"/>
              </a:solidFill>
              <a:cs typeface="+mn-lt"/>
              <a:sym typeface="+mn-ea"/>
            </a:endParaRPr>
          </a:p>
        </p:txBody>
      </p:sp>
      <p:pic>
        <p:nvPicPr>
          <p:cNvPr id="10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245" y="853482"/>
            <a:ext cx="6656917" cy="515103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0" y="-2694465"/>
            <a:ext cx="3339428" cy="3339428"/>
          </a:xfrm>
          <a:prstGeom prst="ellipse">
            <a:avLst/>
          </a:prstGeom>
          <a:solidFill>
            <a:srgbClr val="E96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1907832" y="4956326"/>
            <a:ext cx="907747" cy="907747"/>
          </a:xfrm>
          <a:prstGeom prst="ellipse">
            <a:avLst/>
          </a:prstGeom>
          <a:solidFill>
            <a:srgbClr val="C33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339428" y="6337299"/>
            <a:ext cx="1941370" cy="1941370"/>
          </a:xfrm>
          <a:prstGeom prst="ellipse">
            <a:avLst/>
          </a:prstGeom>
          <a:solidFill>
            <a:srgbClr val="8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0464148" y="-1024751"/>
            <a:ext cx="1443684" cy="1443684"/>
          </a:xfrm>
          <a:prstGeom prst="ellipse">
            <a:avLst/>
          </a:prstGeom>
          <a:solidFill>
            <a:srgbClr val="90B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72180" y="182880"/>
            <a:ext cx="53308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 panose="020B0604020202020204" pitchFamily="34" charset="0"/>
                <a:cs typeface="+mn-lt"/>
              </a:rPr>
              <a:t>Business Context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ea typeface="Arial" panose="020B0604020202020204" pitchFamily="34" charset="0"/>
              <a:cs typeface="+mn-lt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467360" y="749935"/>
            <a:ext cx="7426325" cy="18567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2000">
                <a:cs typeface="+mn-lt"/>
              </a:rPr>
              <a:t>GoShop đư</a:t>
            </a:r>
            <a:r>
              <a:rPr lang="en-US" altLang="en-US" sz="2000">
                <a:cs typeface="+mn-lt"/>
              </a:rPr>
              <a:t>ợc thiết kế đ</a:t>
            </a:r>
            <a:r>
              <a:rPr lang="en-US" altLang="en-US" sz="2000">
                <a:cs typeface="+mn-lt"/>
              </a:rPr>
              <a:t>ể đ</a:t>
            </a:r>
            <a:r>
              <a:rPr lang="en-US" altLang="en-US" sz="2000">
                <a:cs typeface="+mn-lt"/>
              </a:rPr>
              <a:t>áp ứng nhu cầu mua sắm nội thất trực tuyến ngày càng tă</a:t>
            </a:r>
            <a:r>
              <a:rPr lang="en-US" altLang="en-US" sz="2000">
                <a:cs typeface="+mn-lt"/>
              </a:rPr>
              <a:t>ng. Nền tảng này tích hợp các kịch bản kinh doanh thư</a:t>
            </a:r>
            <a:r>
              <a:rPr lang="en-US" altLang="en-US" sz="2000">
                <a:cs typeface="+mn-lt"/>
              </a:rPr>
              <a:t>ơng mại đ</a:t>
            </a:r>
            <a:r>
              <a:rPr lang="en-US" altLang="en-US" sz="2000">
                <a:cs typeface="+mn-lt"/>
              </a:rPr>
              <a:t>iện tử thiết yếu với hai vai trò ngư</a:t>
            </a:r>
            <a:r>
              <a:rPr lang="en-US" altLang="en-US" sz="2000">
                <a:cs typeface="+mn-lt"/>
              </a:rPr>
              <a:t>ời dùng chính: Ngư</a:t>
            </a:r>
            <a:r>
              <a:rPr lang="en-US" altLang="en-US" sz="2000">
                <a:cs typeface="+mn-lt"/>
              </a:rPr>
              <a:t>ời mua và Ngư</a:t>
            </a:r>
            <a:r>
              <a:rPr lang="en-US" altLang="en-US" sz="2000">
                <a:cs typeface="+mn-lt"/>
              </a:rPr>
              <a:t>ời quản trị.</a:t>
            </a:r>
            <a:endParaRPr lang="en-US" altLang="en-US" sz="2000">
              <a:cs typeface="+mn-lt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94690" y="3196590"/>
            <a:ext cx="2644775" cy="1624965"/>
          </a:xfrm>
          <a:prstGeom prst="rect">
            <a:avLst/>
          </a:prstGeom>
        </p:spPr>
        <p:txBody>
          <a:bodyPr>
            <a:noAutofit/>
          </a:bodyPr>
          <a:p>
            <a:pPr>
              <a:buFont typeface="Arial" panose="020B0604020202020204"/>
              <a:buChar char="•"/>
            </a:pPr>
            <a:r>
              <a:rPr lang="en-US" altLang="zh-CN" sz="2000">
                <a:cs typeface="+mn-lt"/>
              </a:rPr>
              <a:t>Danh mục sản phẩm</a:t>
            </a:r>
            <a:endParaRPr lang="en-US" altLang="zh-CN" sz="2000">
              <a:cs typeface="+mn-lt"/>
            </a:endParaRPr>
          </a:p>
          <a:p>
            <a:pPr>
              <a:buFont typeface="Arial" panose="020B0604020202020204"/>
              <a:buChar char="•"/>
            </a:pPr>
            <a:r>
              <a:rPr lang="en-US" altLang="zh-CN" sz="2000">
                <a:cs typeface="+mn-lt"/>
              </a:rPr>
              <a:t>Giỏ hàng</a:t>
            </a:r>
            <a:endParaRPr lang="en-US" altLang="zh-CN" sz="2000">
              <a:cs typeface="+mn-lt"/>
            </a:endParaRPr>
          </a:p>
          <a:p>
            <a:pPr>
              <a:buFont typeface="Arial" panose="020B0604020202020204"/>
              <a:buChar char="•"/>
            </a:pPr>
            <a:r>
              <a:rPr lang="en-US" altLang="zh-CN" sz="2000">
                <a:cs typeface="+mn-lt"/>
              </a:rPr>
              <a:t>Quy trình thanh toán</a:t>
            </a:r>
            <a:endParaRPr lang="en-US" altLang="zh-CN" sz="2000">
              <a:cs typeface="+mn-lt"/>
            </a:endParaRPr>
          </a:p>
          <a:p>
            <a:pPr>
              <a:buFont typeface="Arial" panose="020B0604020202020204"/>
              <a:buChar char="•"/>
            </a:pPr>
            <a:r>
              <a:rPr lang="en-US" altLang="zh-CN" sz="2000">
                <a:cs typeface="+mn-lt"/>
              </a:rPr>
              <a:t>Sản phẩm yêu thích</a:t>
            </a:r>
            <a:endParaRPr lang="en-US" altLang="zh-CN" sz="2000">
              <a:cs typeface="+mn-lt"/>
            </a:endParaRPr>
          </a:p>
        </p:txBody>
      </p:sp>
      <p:pic>
        <p:nvPicPr>
          <p:cNvPr id="9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62045" y="2063735"/>
            <a:ext cx="3611222" cy="372367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3731895" y="3196590"/>
            <a:ext cx="3115945" cy="2015490"/>
          </a:xfrm>
          <a:prstGeom prst="rect">
            <a:avLst/>
          </a:prstGeom>
        </p:spPr>
        <p:txBody>
          <a:bodyPr>
            <a:noAutofit/>
          </a:bodyPr>
          <a:p>
            <a:pPr>
              <a:buFont typeface="Arial" panose="020B0604020202020204"/>
              <a:buChar char="•"/>
            </a:pPr>
            <a:r>
              <a:rPr lang="en-US" altLang="zh-CN" sz="2000">
                <a:cs typeface="+mn-lt"/>
              </a:rPr>
              <a:t>Quản lý truy cập</a:t>
            </a:r>
            <a:endParaRPr lang="en-US" altLang="zh-CN" sz="2000">
              <a:cs typeface="+mn-lt"/>
            </a:endParaRPr>
          </a:p>
          <a:p>
            <a:pPr>
              <a:buFont typeface="Arial" panose="020B0604020202020204"/>
              <a:buChar char="•"/>
            </a:pPr>
            <a:r>
              <a:rPr lang="en-US" altLang="zh-CN" sz="2000">
                <a:cs typeface="+mn-lt"/>
              </a:rPr>
              <a:t>Order Viewing</a:t>
            </a:r>
            <a:endParaRPr lang="en-US" altLang="zh-CN" sz="2000">
              <a:cs typeface="+mn-lt"/>
            </a:endParaRPr>
          </a:p>
          <a:p>
            <a:pPr>
              <a:buFont typeface="Arial" panose="020B0604020202020204"/>
              <a:buChar char="•"/>
            </a:pPr>
            <a:r>
              <a:rPr lang="en-US" altLang="zh-CN" sz="2000">
                <a:cs typeface="+mn-lt"/>
              </a:rPr>
              <a:t>Quản lý tài khoản</a:t>
            </a:r>
            <a:endParaRPr lang="en-US" altLang="zh-CN" sz="2000">
              <a:cs typeface="+mn-lt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1754505" y="2444115"/>
            <a:ext cx="3088005" cy="616585"/>
          </a:xfrm>
          <a:prstGeom prst="rect">
            <a:avLst/>
          </a:prstGeom>
        </p:spPr>
        <p:txBody>
          <a:bodyPr>
            <a:noAutofit/>
          </a:bodyPr>
          <a:p>
            <a:pPr>
              <a:spcAft>
                <a:spcPct val="60000"/>
              </a:spcAft>
            </a:pPr>
            <a:r>
              <a:rPr lang="en-US" altLang="en-US" sz="2000" b="1">
                <a:cs typeface="+mn-lt"/>
              </a:rPr>
              <a:t>Kịch bản kinh doanh cốt l</a:t>
            </a:r>
            <a:r>
              <a:rPr lang="en-US" altLang="en-US" sz="2000" b="1">
                <a:cs typeface="+mn-lt"/>
              </a:rPr>
              <a:t>õi</a:t>
            </a:r>
            <a:endParaRPr lang="en-US" altLang="zh-CN" sz="2000">
              <a:cs typeface="+mn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66728" y="-2442514"/>
            <a:ext cx="3545826" cy="3545826"/>
          </a:xfrm>
          <a:prstGeom prst="ellipse">
            <a:avLst/>
          </a:prstGeom>
          <a:solidFill>
            <a:srgbClr val="E96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418127" y="145701"/>
            <a:ext cx="907747" cy="907747"/>
          </a:xfrm>
          <a:prstGeom prst="ellipse">
            <a:avLst/>
          </a:prstGeom>
          <a:solidFill>
            <a:srgbClr val="C33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2000305" y="5804551"/>
            <a:ext cx="3325569" cy="3325569"/>
          </a:xfrm>
          <a:prstGeom prst="ellipse">
            <a:avLst/>
          </a:prstGeom>
          <a:solidFill>
            <a:srgbClr val="8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1205516" y="-1339438"/>
            <a:ext cx="1972968" cy="1972968"/>
          </a:xfrm>
          <a:prstGeom prst="ellipse">
            <a:avLst/>
          </a:prstGeom>
          <a:solidFill>
            <a:srgbClr val="90B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31447" y="618738"/>
            <a:ext cx="5129285" cy="5620523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612775" y="2276475"/>
            <a:ext cx="609600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400" b="1">
                <a:solidFill>
                  <a:srgbClr val="E966A0"/>
                </a:solidFill>
                <a:cs typeface="+mn-lt"/>
                <a:sym typeface="+mn-ea"/>
              </a:rPr>
              <a:t>3. Conceptual Model</a:t>
            </a:r>
            <a:endParaRPr lang="en-US" altLang="zh-CN" sz="4400" b="1">
              <a:solidFill>
                <a:srgbClr val="E966A0"/>
              </a:solidFill>
              <a:cs typeface="+mn-lt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66952" y="-3052114"/>
            <a:ext cx="3545826" cy="3545826"/>
          </a:xfrm>
          <a:prstGeom prst="ellipse">
            <a:avLst/>
          </a:prstGeom>
          <a:solidFill>
            <a:srgbClr val="E96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0687356" y="-1656303"/>
            <a:ext cx="1972968" cy="1972968"/>
          </a:xfrm>
          <a:prstGeom prst="ellipse">
            <a:avLst/>
          </a:prstGeom>
          <a:solidFill>
            <a:srgbClr val="90B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3" name="Picture 2" descr="ConceptualMode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54990"/>
            <a:ext cx="12192000" cy="574802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61.38,&quot;left&quot;:589.5462992125983,&quot;top&quot;:74.0711811023622,&quot;width&quot;:337.30354330708667}"/>
</p:tagLst>
</file>

<file path=ppt/tags/tag10.xml><?xml version="1.0" encoding="utf-8"?>
<p:tagLst xmlns:p="http://schemas.openxmlformats.org/presentationml/2006/main">
  <p:tag name="KSO_WM_DIAGRAM_VIRTUALLY_FRAME" val="{&quot;height&quot;:361.38,&quot;left&quot;:589.5462992125983,&quot;top&quot;:74.0711811023622,&quot;width&quot;:337.30354330708667}"/>
</p:tagLst>
</file>

<file path=ppt/tags/tag11.xml><?xml version="1.0" encoding="utf-8"?>
<p:tagLst xmlns:p="http://schemas.openxmlformats.org/presentationml/2006/main">
  <p:tag name="KSO_WM_DIAGRAM_VIRTUALLY_FRAME" val="{&quot;height&quot;:361.38,&quot;left&quot;:589.5462992125983,&quot;top&quot;:74.0711811023622,&quot;width&quot;:337.30354330708667}"/>
</p:tagLst>
</file>

<file path=ppt/tags/tag12.xml><?xml version="1.0" encoding="utf-8"?>
<p:tagLst xmlns:p="http://schemas.openxmlformats.org/presentationml/2006/main">
  <p:tag name="KSO_WM_DIAGRAM_VIRTUALLY_FRAME" val="{&quot;height&quot;:361.38,&quot;left&quot;:589.5462992125983,&quot;top&quot;:74.0711811023622,&quot;width&quot;:337.30354330708667}"/>
</p:tagLst>
</file>

<file path=ppt/tags/tag13.xml><?xml version="1.0" encoding="utf-8"?>
<p:tagLst xmlns:p="http://schemas.openxmlformats.org/presentationml/2006/main">
  <p:tag name="KSO_WM_DIAGRAM_VIRTUALLY_FRAME" val="{&quot;height&quot;:143.95645669291343,&quot;left&quot;:65.72086614173227,&quot;top&quot;:304.00007874015745,&quot;width&quot;:437.5388188976382}"/>
</p:tagLst>
</file>

<file path=ppt/tags/tag14.xml><?xml version="1.0" encoding="utf-8"?>
<p:tagLst xmlns:p="http://schemas.openxmlformats.org/presentationml/2006/main">
  <p:tag name="KSO_WM_DIAGRAM_VIRTUALLY_FRAME" val="{&quot;height&quot;:143.95645669291343,&quot;left&quot;:65.72086614173227,&quot;top&quot;:304.00007874015745,&quot;width&quot;:437.5388188976382}"/>
</p:tagLst>
</file>

<file path=ppt/tags/tag15.xml><?xml version="1.0" encoding="utf-8"?>
<p:tagLst xmlns:p="http://schemas.openxmlformats.org/presentationml/2006/main">
  <p:tag name="KSO_WM_DIAGRAM_VIRTUALLY_FRAME" val="{&quot;height&quot;:143.95645669291343,&quot;left&quot;:65.72086614173227,&quot;top&quot;:304.00007874015745,&quot;width&quot;:437.5388188976382}"/>
</p:tagLst>
</file>

<file path=ppt/tags/tag16.xml><?xml version="1.0" encoding="utf-8"?>
<p:tagLst xmlns:p="http://schemas.openxmlformats.org/presentationml/2006/main">
  <p:tag name="KSO_WM_DIAGRAM_VIRTUALLY_FRAME" val="{&quot;height&quot;:143.95645669291343,&quot;left&quot;:65.72086614173227,&quot;top&quot;:304.00007874015745,&quot;width&quot;:437.5388188976382}"/>
</p:tagLst>
</file>

<file path=ppt/tags/tag17.xml><?xml version="1.0" encoding="utf-8"?>
<p:tagLst xmlns:p="http://schemas.openxmlformats.org/presentationml/2006/main">
  <p:tag name="KSO_WM_DIAGRAM_VIRTUALLY_FRAME" val="{&quot;height&quot;:389.35094488188975,&quot;left&quot;:79,&quot;top&quot;:74.09047244094486,&quot;width&quot;:801.9921259842519}"/>
</p:tagLst>
</file>

<file path=ppt/tags/tag18.xml><?xml version="1.0" encoding="utf-8"?>
<p:tagLst xmlns:p="http://schemas.openxmlformats.org/presentationml/2006/main">
  <p:tag name="KSO_WM_DIAGRAM_VIRTUALLY_FRAME" val="{&quot;height&quot;:389.35094488188975,&quot;left&quot;:79,&quot;top&quot;:74.09047244094486,&quot;width&quot;:801.9921259842519}"/>
</p:tagLst>
</file>

<file path=ppt/tags/tag19.xml><?xml version="1.0" encoding="utf-8"?>
<p:tagLst xmlns:p="http://schemas.openxmlformats.org/presentationml/2006/main">
  <p:tag name="KSO_WM_DIAGRAM_VIRTUALLY_FRAME" val="{&quot;height&quot;:389.35094488188975,&quot;left&quot;:79.00787401574803,&quot;top&quot;:74.09047244094486,&quot;width&quot;:801.9842519685038}"/>
</p:tagLst>
</file>

<file path=ppt/tags/tag2.xml><?xml version="1.0" encoding="utf-8"?>
<p:tagLst xmlns:p="http://schemas.openxmlformats.org/presentationml/2006/main">
  <p:tag name="KSO_WM_DIAGRAM_VIRTUALLY_FRAME" val="{&quot;height&quot;:361.38,&quot;left&quot;:589.5462992125983,&quot;top&quot;:74.0711811023622,&quot;width&quot;:337.30354330708667}"/>
</p:tagLst>
</file>

<file path=ppt/tags/tag20.xml><?xml version="1.0" encoding="utf-8"?>
<p:tagLst xmlns:p="http://schemas.openxmlformats.org/presentationml/2006/main">
  <p:tag name="KSO_WM_DIAGRAM_VIRTUALLY_FRAME" val="{&quot;height&quot;:389.35094488188975,&quot;left&quot;:79,&quot;top&quot;:74.09047244094486,&quot;width&quot;:801.9921259842519}"/>
</p:tagLst>
</file>

<file path=ppt/tags/tag21.xml><?xml version="1.0" encoding="utf-8"?>
<p:tagLst xmlns:p="http://schemas.openxmlformats.org/presentationml/2006/main">
  <p:tag name="KSO_WM_DIAGRAM_VIRTUALLY_FRAME" val="{&quot;height&quot;:389.35094488188975,&quot;left&quot;:79,&quot;top&quot;:74.09047244094486,&quot;width&quot;:801.9921259842519}"/>
</p:tagLst>
</file>

<file path=ppt/tags/tag22.xml><?xml version="1.0" encoding="utf-8"?>
<p:tagLst xmlns:p="http://schemas.openxmlformats.org/presentationml/2006/main">
  <p:tag name="KSO_WM_DIAGRAM_VIRTUALLY_FRAME" val="{&quot;height&quot;:389.35094488188975,&quot;left&quot;:79,&quot;top&quot;:74.09047244094486,&quot;width&quot;:801.9921259842519}"/>
</p:tagLst>
</file>

<file path=ppt/tags/tag23.xml><?xml version="1.0" encoding="utf-8"?>
<p:tagLst xmlns:p="http://schemas.openxmlformats.org/presentationml/2006/main">
  <p:tag name="KSO_WM_DIAGRAM_VIRTUALLY_FRAME" val="{&quot;height&quot;:389.35094488188975,&quot;left&quot;:79,&quot;top&quot;:74.09047244094486,&quot;width&quot;:801.9921259842519}"/>
</p:tagLst>
</file>

<file path=ppt/tags/tag24.xml><?xml version="1.0" encoding="utf-8"?>
<p:tagLst xmlns:p="http://schemas.openxmlformats.org/presentationml/2006/main">
  <p:tag name="KSO_WM_DIAGRAM_VIRTUALLY_FRAME" val="{&quot;height&quot;:389.35094488188975,&quot;left&quot;:79.00787401574803,&quot;top&quot;:74.09047244094486,&quot;width&quot;:801.9842519685038}"/>
</p:tagLst>
</file>

<file path=ppt/tags/tag25.xml><?xml version="1.0" encoding="utf-8"?>
<p:tagLst xmlns:p="http://schemas.openxmlformats.org/presentationml/2006/main">
  <p:tag name="KSO_WM_DIAGRAM_VIRTUALLY_FRAME" val="{&quot;height&quot;:389.35094488188975,&quot;left&quot;:79,&quot;top&quot;:74.09047244094486,&quot;width&quot;:801.9921259842519}"/>
</p:tagLst>
</file>

<file path=ppt/tags/tag26.xml><?xml version="1.0" encoding="utf-8"?>
<p:tagLst xmlns:p="http://schemas.openxmlformats.org/presentationml/2006/main">
  <p:tag name="KSO_WM_DIAGRAM_VIRTUALLY_FRAME" val="{&quot;height&quot;:389.35094488188975,&quot;left&quot;:79,&quot;top&quot;:74.09047244094486,&quot;width&quot;:801.9921259842519}"/>
</p:tagLst>
</file>

<file path=ppt/tags/tag27.xml><?xml version="1.0" encoding="utf-8"?>
<p:tagLst xmlns:p="http://schemas.openxmlformats.org/presentationml/2006/main">
  <p:tag name="KSO_WM_DIAGRAM_VIRTUALLY_FRAME" val="{&quot;height&quot;:389.35094488188975,&quot;left&quot;:79,&quot;top&quot;:74.09047244094486,&quot;width&quot;:801.9921259842519}"/>
</p:tagLst>
</file>

<file path=ppt/tags/tag28.xml><?xml version="1.0" encoding="utf-8"?>
<p:tagLst xmlns:p="http://schemas.openxmlformats.org/presentationml/2006/main">
  <p:tag name="KSO_WM_DIAGRAM_VIRTUALLY_FRAME" val="{&quot;height&quot;:389.35094488188975,&quot;left&quot;:79,&quot;top&quot;:74.09047244094486,&quot;width&quot;:801.9921259842519}"/>
</p:tagLst>
</file>

<file path=ppt/tags/tag29.xml><?xml version="1.0" encoding="utf-8"?>
<p:tagLst xmlns:p="http://schemas.openxmlformats.org/presentationml/2006/main">
  <p:tag name="KSO_WM_DIAGRAM_VIRTUALLY_FRAME" val="{&quot;height&quot;:389.35094488188975,&quot;left&quot;:79.00787401574803,&quot;top&quot;:74.09047244094486,&quot;width&quot;:801.9842519685038}"/>
</p:tagLst>
</file>

<file path=ppt/tags/tag3.xml><?xml version="1.0" encoding="utf-8"?>
<p:tagLst xmlns:p="http://schemas.openxmlformats.org/presentationml/2006/main">
  <p:tag name="KSO_WM_DIAGRAM_VIRTUALLY_FRAME" val="{&quot;height&quot;:361.38,&quot;left&quot;:589.5462992125983,&quot;top&quot;:74.0711811023622,&quot;width&quot;:337.30354330708667}"/>
</p:tagLst>
</file>

<file path=ppt/tags/tag30.xml><?xml version="1.0" encoding="utf-8"?>
<p:tagLst xmlns:p="http://schemas.openxmlformats.org/presentationml/2006/main">
  <p:tag name="KSO_WM_DIAGRAM_VIRTUALLY_FRAME" val="{&quot;height&quot;:389.35094488188975,&quot;left&quot;:79,&quot;top&quot;:74.09047244094486,&quot;width&quot;:801.9921259842519}"/>
</p:tagLst>
</file>

<file path=ppt/tags/tag31.xml><?xml version="1.0" encoding="utf-8"?>
<p:tagLst xmlns:p="http://schemas.openxmlformats.org/presentationml/2006/main">
  <p:tag name="KSO_WM_DIAGRAM_VIRTUALLY_FRAME" val="{&quot;height&quot;:389.35094488188975,&quot;left&quot;:79,&quot;top&quot;:74.09047244094486,&quot;width&quot;:801.9921259842519}"/>
</p:tagLst>
</file>

<file path=ppt/tags/tag32.xml><?xml version="1.0" encoding="utf-8"?>
<p:tagLst xmlns:p="http://schemas.openxmlformats.org/presentationml/2006/main">
  <p:tag name="KSO_WM_DIAGRAM_VIRTUALLY_FRAME" val="{&quot;height&quot;:389.35094488188975,&quot;left&quot;:79,&quot;top&quot;:74.09047244094486,&quot;width&quot;:801.9921259842519}"/>
</p:tagLst>
</file>

<file path=ppt/tags/tag33.xml><?xml version="1.0" encoding="utf-8"?>
<p:tagLst xmlns:p="http://schemas.openxmlformats.org/presentationml/2006/main">
  <p:tag name="KSO_WM_DIAGRAM_VIRTUALLY_FRAME" val="{&quot;height&quot;:389.35094488188975,&quot;left&quot;:79,&quot;top&quot;:74.09047244094486,&quot;width&quot;:801.9921259842519}"/>
</p:tagLst>
</file>

<file path=ppt/tags/tag34.xml><?xml version="1.0" encoding="utf-8"?>
<p:tagLst xmlns:p="http://schemas.openxmlformats.org/presentationml/2006/main">
  <p:tag name="KSO_WM_DIAGRAM_VIRTUALLY_FRAME" val="{&quot;height&quot;:389.35094488188975,&quot;left&quot;:79.00787401574803,&quot;top&quot;:74.09047244094486,&quot;width&quot;:801.9842519685038}"/>
</p:tagLst>
</file>

<file path=ppt/tags/tag35.xml><?xml version="1.0" encoding="utf-8"?>
<p:tagLst xmlns:p="http://schemas.openxmlformats.org/presentationml/2006/main">
  <p:tag name="KSO_WM_DIAGRAM_VIRTUALLY_FRAME" val="{&quot;height&quot;:389.35094488188975,&quot;left&quot;:79,&quot;top&quot;:74.09047244094486,&quot;width&quot;:801.9921259842519}"/>
</p:tagLst>
</file>

<file path=ppt/tags/tag36.xml><?xml version="1.0" encoding="utf-8"?>
<p:tagLst xmlns:p="http://schemas.openxmlformats.org/presentationml/2006/main">
  <p:tag name="KSO_WM_DIAGRAM_VIRTUALLY_FRAME" val="{&quot;height&quot;:389.35094488188975,&quot;left&quot;:79,&quot;top&quot;:74.09047244094486,&quot;width&quot;:801.9921259842519}"/>
</p:tagLst>
</file>

<file path=ppt/tags/tag37.xml><?xml version="1.0" encoding="utf-8"?>
<p:tagLst xmlns:p="http://schemas.openxmlformats.org/presentationml/2006/main">
  <p:tag name="KSO_WM_DIAGRAM_VIRTUALLY_FRAME" val="{&quot;height&quot;:389.35094488188975,&quot;left&quot;:79,&quot;top&quot;:74.09047244094486,&quot;width&quot;:801.9921259842519}"/>
</p:tagLst>
</file>

<file path=ppt/tags/tag38.xml><?xml version="1.0" encoding="utf-8"?>
<p:tagLst xmlns:p="http://schemas.openxmlformats.org/presentationml/2006/main">
  <p:tag name="KSO_WM_DIAGRAM_VIRTUALLY_FRAME" val="{&quot;height&quot;:389.35094488188975,&quot;left&quot;:79,&quot;top&quot;:74.09047244094486,&quot;width&quot;:801.9921259842519}"/>
</p:tagLst>
</file>

<file path=ppt/tags/tag39.xml><?xml version="1.0" encoding="utf-8"?>
<p:tagLst xmlns:p="http://schemas.openxmlformats.org/presentationml/2006/main">
  <p:tag name="KSO_WM_DIAGRAM_VIRTUALLY_FRAME" val="{&quot;height&quot;:389.35094488188975,&quot;left&quot;:79.00787401574803,&quot;top&quot;:74.09047244094486,&quot;width&quot;:801.9842519685038}"/>
</p:tagLst>
</file>

<file path=ppt/tags/tag4.xml><?xml version="1.0" encoding="utf-8"?>
<p:tagLst xmlns:p="http://schemas.openxmlformats.org/presentationml/2006/main">
  <p:tag name="KSO_WM_DIAGRAM_VIRTUALLY_FRAME" val="{&quot;height&quot;:361.38,&quot;left&quot;:589.5462992125983,&quot;top&quot;:74.0711811023622,&quot;width&quot;:337.30354330708667}"/>
</p:tagLst>
</file>

<file path=ppt/tags/tag40.xml><?xml version="1.0" encoding="utf-8"?>
<p:tagLst xmlns:p="http://schemas.openxmlformats.org/presentationml/2006/main">
  <p:tag name="KSO_WM_DIAGRAM_VIRTUALLY_FRAME" val="{&quot;height&quot;:389.35094488188975,&quot;left&quot;:79,&quot;top&quot;:74.09047244094486,&quot;width&quot;:801.9921259842519}"/>
</p:tagLst>
</file>

<file path=ppt/tags/tag41.xml><?xml version="1.0" encoding="utf-8"?>
<p:tagLst xmlns:p="http://schemas.openxmlformats.org/presentationml/2006/main">
  <p:tag name="KSO_WM_DIAGRAM_VIRTUALLY_FRAME" val="{&quot;height&quot;:389.35094488188975,&quot;left&quot;:79,&quot;top&quot;:74.09047244094486,&quot;width&quot;:801.9921259842519}"/>
</p:tagLst>
</file>

<file path=ppt/tags/tag42.xml><?xml version="1.0" encoding="utf-8"?>
<p:tagLst xmlns:p="http://schemas.openxmlformats.org/presentationml/2006/main">
  <p:tag name="KSO_WM_DIAGRAM_VIRTUALLY_FRAME" val="{&quot;height&quot;:389.35094488188975,&quot;left&quot;:79,&quot;top&quot;:74.09047244094486,&quot;width&quot;:801.9921259842519}"/>
</p:tagLst>
</file>

<file path=ppt/tags/tag43.xml><?xml version="1.0" encoding="utf-8"?>
<p:tagLst xmlns:p="http://schemas.openxmlformats.org/presentationml/2006/main">
  <p:tag name="KSO_WM_DIAGRAM_VIRTUALLY_FRAME" val="{&quot;height&quot;:389.35094488188975,&quot;left&quot;:79.00787401574803,&quot;top&quot;:74.09047244094486,&quot;width&quot;:801.9842519685038}"/>
</p:tagLst>
</file>

<file path=ppt/tags/tag44.xml><?xml version="1.0" encoding="utf-8"?>
<p:tagLst xmlns:p="http://schemas.openxmlformats.org/presentationml/2006/main">
  <p:tag name="KSO_WM_DIAGRAM_VIRTUALLY_FRAME" val="{&quot;height&quot;:389.35094488188975,&quot;left&quot;:79,&quot;top&quot;:74.09047244094486,&quot;width&quot;:801.9921259842519}"/>
</p:tagLst>
</file>

<file path=ppt/tags/tag45.xml><?xml version="1.0" encoding="utf-8"?>
<p:tagLst xmlns:p="http://schemas.openxmlformats.org/presentationml/2006/main">
  <p:tag name="KSO_WM_DIAGRAM_VIRTUALLY_FRAME" val="{&quot;height&quot;:389.35094488188975,&quot;left&quot;:79,&quot;top&quot;:74.09047244094486,&quot;width&quot;:801.9921259842519}"/>
</p:tagLst>
</file>

<file path=ppt/tags/tag46.xml><?xml version="1.0" encoding="utf-8"?>
<p:tagLst xmlns:p="http://schemas.openxmlformats.org/presentationml/2006/main">
  <p:tag name="KSO_WM_DIAGRAM_VIRTUALLY_FRAME" val="{&quot;height&quot;:389.35094488188975,&quot;left&quot;:79,&quot;top&quot;:74.09047244094486,&quot;width&quot;:801.9921259842519}"/>
</p:tagLst>
</file>

<file path=ppt/tags/tag47.xml><?xml version="1.0" encoding="utf-8"?>
<p:tagLst xmlns:p="http://schemas.openxmlformats.org/presentationml/2006/main">
  <p:tag name="KSO_WM_DIAGRAM_VIRTUALLY_FRAME" val="{&quot;height&quot;:389.35094488188975,&quot;left&quot;:79.00787401574803,&quot;top&quot;:74.09047244094486,&quot;width&quot;:801.9842519685038}"/>
</p:tagLst>
</file>

<file path=ppt/tags/tag48.xml><?xml version="1.0" encoding="utf-8"?>
<p:tagLst xmlns:p="http://schemas.openxmlformats.org/presentationml/2006/main">
  <p:tag name="KSO_WM_DIAGRAM_VIRTUALLY_FRAME" val="{&quot;height&quot;:389.35094488188975,&quot;left&quot;:79,&quot;top&quot;:74.09047244094486,&quot;width&quot;:801.9921259842519}"/>
</p:tagLst>
</file>

<file path=ppt/tags/tag49.xml><?xml version="1.0" encoding="utf-8"?>
<p:tagLst xmlns:p="http://schemas.openxmlformats.org/presentationml/2006/main">
  <p:tag name="KSO_WM_DIAGRAM_VIRTUALLY_FRAME" val="{&quot;height&quot;:389.35094488188975,&quot;left&quot;:79,&quot;top&quot;:74.09047244094486,&quot;width&quot;:801.9921259842519}"/>
</p:tagLst>
</file>

<file path=ppt/tags/tag5.xml><?xml version="1.0" encoding="utf-8"?>
<p:tagLst xmlns:p="http://schemas.openxmlformats.org/presentationml/2006/main">
  <p:tag name="KSO_WM_DIAGRAM_VIRTUALLY_FRAME" val="{&quot;height&quot;:361.38,&quot;left&quot;:589.5462992125983,&quot;top&quot;:74.0711811023622,&quot;width&quot;:337.30354330708667}"/>
</p:tagLst>
</file>

<file path=ppt/tags/tag50.xml><?xml version="1.0" encoding="utf-8"?>
<p:tagLst xmlns:p="http://schemas.openxmlformats.org/presentationml/2006/main">
  <p:tag name="KSO_WM_DIAGRAM_VIRTUALLY_FRAME" val="{&quot;height&quot;:389.35094488188975,&quot;left&quot;:79,&quot;top&quot;:74.09047244094486,&quot;width&quot;:801.9921259842519}"/>
</p:tagLst>
</file>

<file path=ppt/tags/tag51.xml><?xml version="1.0" encoding="utf-8"?>
<p:tagLst xmlns:p="http://schemas.openxmlformats.org/presentationml/2006/main">
  <p:tag name="KSO_WM_DIAGRAM_VIRTUALLY_FRAME" val="{&quot;height&quot;:389.35094488188975,&quot;left&quot;:79.00787401574803,&quot;top&quot;:74.09047244094486,&quot;width&quot;:801.9842519685038}"/>
</p:tagLst>
</file>

<file path=ppt/tags/tag52.xml><?xml version="1.0" encoding="utf-8"?>
<p:tagLst xmlns:p="http://schemas.openxmlformats.org/presentationml/2006/main">
  <p:tag name="KSO_WM_DIAGRAM_VIRTUALLY_FRAME" val="{&quot;height&quot;:389.35094488188975,&quot;left&quot;:79,&quot;top&quot;:74.09047244094486,&quot;width&quot;:801.9921259842519}"/>
</p:tagLst>
</file>

<file path=ppt/tags/tag53.xml><?xml version="1.0" encoding="utf-8"?>
<p:tagLst xmlns:p="http://schemas.openxmlformats.org/presentationml/2006/main">
  <p:tag name="KSO_WM_DIAGRAM_VIRTUALLY_FRAME" val="{&quot;height&quot;:389.35094488188975,&quot;left&quot;:79,&quot;top&quot;:74.09047244094486,&quot;width&quot;:801.9921259842519}"/>
</p:tagLst>
</file>

<file path=ppt/tags/tag54.xml><?xml version="1.0" encoding="utf-8"?>
<p:tagLst xmlns:p="http://schemas.openxmlformats.org/presentationml/2006/main">
  <p:tag name="KSO_WM_DIAGRAM_VIRTUALLY_FRAME" val="{&quot;height&quot;:389.35094488188975,&quot;left&quot;:79,&quot;top&quot;:74.09047244094486,&quot;width&quot;:801.9921259842519}"/>
</p:tagLst>
</file>

<file path=ppt/tags/tag55.xml><?xml version="1.0" encoding="utf-8"?>
<p:tagLst xmlns:p="http://schemas.openxmlformats.org/presentationml/2006/main">
  <p:tag name="KSO_WM_DIAGRAM_VIRTUALLY_FRAME" val="{&quot;height&quot;:389.35094488188975,&quot;left&quot;:79.00787401574803,&quot;top&quot;:74.09047244094486,&quot;width&quot;:801.9842519685038}"/>
</p:tagLst>
</file>

<file path=ppt/tags/tag56.xml><?xml version="1.0" encoding="utf-8"?>
<p:tagLst xmlns:p="http://schemas.openxmlformats.org/presentationml/2006/main">
  <p:tag name="KSO_WM_DIAGRAM_VIRTUALLY_FRAME" val="{&quot;height&quot;:389.35094488188975,&quot;left&quot;:79,&quot;top&quot;:74.09047244094486,&quot;width&quot;:801.9921259842519}"/>
</p:tagLst>
</file>

<file path=ppt/tags/tag57.xml><?xml version="1.0" encoding="utf-8"?>
<p:tagLst xmlns:p="http://schemas.openxmlformats.org/presentationml/2006/main">
  <p:tag name="KSO_WM_DIAGRAM_VIRTUALLY_FRAME" val="{&quot;height&quot;:389.35094488188975,&quot;left&quot;:79,&quot;top&quot;:74.09047244094486,&quot;width&quot;:801.9921259842519}"/>
</p:tagLst>
</file>

<file path=ppt/tags/tag58.xml><?xml version="1.0" encoding="utf-8"?>
<p:tagLst xmlns:p="http://schemas.openxmlformats.org/presentationml/2006/main">
  <p:tag name="KSO_WM_DIAGRAM_VIRTUALLY_FRAME" val="{&quot;height&quot;:389.35094488188975,&quot;left&quot;:79,&quot;top&quot;:74.09047244094486,&quot;width&quot;:801.9921259842519}"/>
</p:tagLst>
</file>

<file path=ppt/tags/tag59.xml><?xml version="1.0" encoding="utf-8"?>
<p:tagLst xmlns:p="http://schemas.openxmlformats.org/presentationml/2006/main">
  <p:tag name="KSO_WM_DIAGRAM_VIRTUALLY_FRAME" val="{&quot;height&quot;:389.35094488188975,&quot;left&quot;:79.00787401574803,&quot;top&quot;:74.09047244094486,&quot;width&quot;:801.9842519685038}"/>
</p:tagLst>
</file>

<file path=ppt/tags/tag6.xml><?xml version="1.0" encoding="utf-8"?>
<p:tagLst xmlns:p="http://schemas.openxmlformats.org/presentationml/2006/main">
  <p:tag name="KSO_WM_DIAGRAM_VIRTUALLY_FRAME" val="{&quot;height&quot;:361.38,&quot;left&quot;:589.5462992125983,&quot;top&quot;:74.0711811023622,&quot;width&quot;:337.30354330708667}"/>
</p:tagLst>
</file>

<file path=ppt/tags/tag60.xml><?xml version="1.0" encoding="utf-8"?>
<p:tagLst xmlns:p="http://schemas.openxmlformats.org/presentationml/2006/main">
  <p:tag name="KSO_WM_DIAGRAM_VIRTUALLY_FRAME" val="{&quot;height&quot;:389.35094488188975,&quot;left&quot;:79,&quot;top&quot;:74.09047244094486,&quot;width&quot;:801.9921259842519}"/>
</p:tagLst>
</file>

<file path=ppt/tags/tag61.xml><?xml version="1.0" encoding="utf-8"?>
<p:tagLst xmlns:p="http://schemas.openxmlformats.org/presentationml/2006/main">
  <p:tag name="KSO_WM_DIAGRAM_VIRTUALLY_FRAME" val="{&quot;height&quot;:389.35094488188975,&quot;left&quot;:79,&quot;top&quot;:74.09047244094486,&quot;width&quot;:801.9921259842519}"/>
</p:tagLst>
</file>

<file path=ppt/tags/tag62.xml><?xml version="1.0" encoding="utf-8"?>
<p:tagLst xmlns:p="http://schemas.openxmlformats.org/presentationml/2006/main">
  <p:tag name="KSO_WM_DIAGRAM_VIRTUALLY_FRAME" val="{&quot;height&quot;:389.35094488188975,&quot;left&quot;:79,&quot;top&quot;:74.09047244094486,&quot;width&quot;:801.9921259842519}"/>
</p:tagLst>
</file>

<file path=ppt/tags/tag63.xml><?xml version="1.0" encoding="utf-8"?>
<p:tagLst xmlns:p="http://schemas.openxmlformats.org/presentationml/2006/main">
  <p:tag name="KSO_WM_DIAGRAM_VIRTUALLY_FRAME" val="{&quot;height&quot;:389.35094488188975,&quot;left&quot;:79.00787401574803,&quot;top&quot;:74.09047244094486,&quot;width&quot;:801.9842519685038}"/>
</p:tagLst>
</file>

<file path=ppt/tags/tag64.xml><?xml version="1.0" encoding="utf-8"?>
<p:tagLst xmlns:p="http://schemas.openxmlformats.org/presentationml/2006/main">
  <p:tag name="KSO_WM_DIAGRAM_VIRTUALLY_FRAME" val="{&quot;height&quot;:389.35094488188975,&quot;left&quot;:79,&quot;top&quot;:74.09047244094486,&quot;width&quot;:801.9921259842519}"/>
</p:tagLst>
</file>

<file path=ppt/tags/tag65.xml><?xml version="1.0" encoding="utf-8"?>
<p:tagLst xmlns:p="http://schemas.openxmlformats.org/presentationml/2006/main">
  <p:tag name="KSO_WM_DIAGRAM_VIRTUALLY_FRAME" val="{&quot;height&quot;:389.35094488188975,&quot;left&quot;:79,&quot;top&quot;:74.09047244094486,&quot;width&quot;:801.9921259842519}"/>
</p:tagLst>
</file>

<file path=ppt/tags/tag66.xml><?xml version="1.0" encoding="utf-8"?>
<p:tagLst xmlns:p="http://schemas.openxmlformats.org/presentationml/2006/main">
  <p:tag name="KSO_WM_DIAGRAM_VIRTUALLY_FRAME" val="{&quot;height&quot;:389.35094488188975,&quot;left&quot;:79.00787401574803,&quot;top&quot;:74.09047244094486,&quot;width&quot;:801.9842519685038}"/>
</p:tagLst>
</file>

<file path=ppt/tags/tag67.xml><?xml version="1.0" encoding="utf-8"?>
<p:tagLst xmlns:p="http://schemas.openxmlformats.org/presentationml/2006/main">
  <p:tag name="KSO_WM_DIAGRAM_VIRTUALLY_FRAME" val="{&quot;height&quot;:389.35094488188975,&quot;left&quot;:79,&quot;top&quot;:74.09047244094486,&quot;width&quot;:801.9921259842519}"/>
</p:tagLst>
</file>

<file path=ppt/tags/tag68.xml><?xml version="1.0" encoding="utf-8"?>
<p:tagLst xmlns:p="http://schemas.openxmlformats.org/presentationml/2006/main">
  <p:tag name="KSO_WM_DIAGRAM_VIRTUALLY_FRAME" val="{&quot;height&quot;:389.35094488188975,&quot;left&quot;:79,&quot;top&quot;:74.09047244094486,&quot;width&quot;:801.9921259842519}"/>
</p:tagLst>
</file>

<file path=ppt/tags/tag69.xml><?xml version="1.0" encoding="utf-8"?>
<p:tagLst xmlns:p="http://schemas.openxmlformats.org/presentationml/2006/main">
  <p:tag name="KSO_WM_DIAGRAM_VIRTUALLY_FRAME" val="{&quot;height&quot;:389.35094488188975,&quot;left&quot;:79,&quot;top&quot;:74.09047244094486,&quot;width&quot;:801.9921259842519}"/>
</p:tagLst>
</file>

<file path=ppt/tags/tag7.xml><?xml version="1.0" encoding="utf-8"?>
<p:tagLst xmlns:p="http://schemas.openxmlformats.org/presentationml/2006/main">
  <p:tag name="KSO_WM_DIAGRAM_VIRTUALLY_FRAME" val="{&quot;height&quot;:361.38,&quot;left&quot;:589.5462992125983,&quot;top&quot;:74.0711811023622,&quot;width&quot;:337.30354330708667}"/>
</p:tagLst>
</file>

<file path=ppt/tags/tag70.xml><?xml version="1.0" encoding="utf-8"?>
<p:tagLst xmlns:p="http://schemas.openxmlformats.org/presentationml/2006/main">
  <p:tag name="KSO_WM_DIAGRAM_VIRTUALLY_FRAME" val="{&quot;height&quot;:389.35094488188975,&quot;left&quot;:79.00787401574803,&quot;top&quot;:74.09047244094486,&quot;width&quot;:801.9842519685038}"/>
</p:tagLst>
</file>

<file path=ppt/tags/tag71.xml><?xml version="1.0" encoding="utf-8"?>
<p:tagLst xmlns:p="http://schemas.openxmlformats.org/presentationml/2006/main">
  <p:tag name="KSO_WM_DIAGRAM_VIRTUALLY_FRAME" val="{&quot;height&quot;:389.35094488188975,&quot;left&quot;:79,&quot;top&quot;:74.09047244094486,&quot;width&quot;:801.9921259842519}"/>
</p:tagLst>
</file>

<file path=ppt/tags/tag72.xml><?xml version="1.0" encoding="utf-8"?>
<p:tagLst xmlns:p="http://schemas.openxmlformats.org/presentationml/2006/main">
  <p:tag name="KSO_WM_DIAGRAM_VIRTUALLY_FRAME" val="{&quot;height&quot;:389.35094488188975,&quot;left&quot;:79,&quot;top&quot;:74.09047244094486,&quot;width&quot;:801.9921259842519}"/>
</p:tagLst>
</file>

<file path=ppt/tags/tag73.xml><?xml version="1.0" encoding="utf-8"?>
<p:tagLst xmlns:p="http://schemas.openxmlformats.org/presentationml/2006/main">
  <p:tag name="KSO_WM_DIAGRAM_VIRTUALLY_FRAME" val="{&quot;height&quot;:389.35094488188975,&quot;left&quot;:79,&quot;top&quot;:74.09047244094486,&quot;width&quot;:801.9921259842519}"/>
</p:tagLst>
</file>

<file path=ppt/tags/tag74.xml><?xml version="1.0" encoding="utf-8"?>
<p:tagLst xmlns:p="http://schemas.openxmlformats.org/presentationml/2006/main">
  <p:tag name="KSO_WM_DIAGRAM_VIRTUALLY_FRAME" val="{&quot;height&quot;:389.35094488188975,&quot;left&quot;:79.00787401574803,&quot;top&quot;:74.09047244094486,&quot;width&quot;:801.9842519685038}"/>
</p:tagLst>
</file>

<file path=ppt/tags/tag75.xml><?xml version="1.0" encoding="utf-8"?>
<p:tagLst xmlns:p="http://schemas.openxmlformats.org/presentationml/2006/main">
  <p:tag name="KSO_WM_DIAGRAM_VIRTUALLY_FRAME" val="{&quot;height&quot;:389.35094488188975,&quot;left&quot;:79,&quot;top&quot;:74.09047244094486,&quot;width&quot;:801.9921259842519}"/>
</p:tagLst>
</file>

<file path=ppt/tags/tag76.xml><?xml version="1.0" encoding="utf-8"?>
<p:tagLst xmlns:p="http://schemas.openxmlformats.org/presentationml/2006/main">
  <p:tag name="KSO_WM_DIAGRAM_VIRTUALLY_FRAME" val="{&quot;height&quot;:389.35094488188975,&quot;left&quot;:79,&quot;top&quot;:74.09047244094486,&quot;width&quot;:801.9921259842519}"/>
</p:tagLst>
</file>

<file path=ppt/tags/tag77.xml><?xml version="1.0" encoding="utf-8"?>
<p:tagLst xmlns:p="http://schemas.openxmlformats.org/presentationml/2006/main">
  <p:tag name="KSO_WM_DIAGRAM_VIRTUALLY_FRAME" val="{&quot;height&quot;:389.35094488188975,&quot;left&quot;:79,&quot;top&quot;:74.09047244094486,&quot;width&quot;:801.9921259842519}"/>
</p:tagLst>
</file>

<file path=ppt/tags/tag78.xml><?xml version="1.0" encoding="utf-8"?>
<p:tagLst xmlns:p="http://schemas.openxmlformats.org/presentationml/2006/main">
  <p:tag name="KSO_WM_DIAGRAM_VIRTUALLY_FRAME" val="{&quot;height&quot;:389.35094488188975,&quot;left&quot;:79.00787401574803,&quot;top&quot;:74.09047244094486,&quot;width&quot;:801.9842519685038}"/>
</p:tagLst>
</file>

<file path=ppt/tags/tag79.xml><?xml version="1.0" encoding="utf-8"?>
<p:tagLst xmlns:p="http://schemas.openxmlformats.org/presentationml/2006/main">
  <p:tag name="KSO_WM_DIAGRAM_VIRTUALLY_FRAME" val="{&quot;height&quot;:389.35094488188975,&quot;left&quot;:79,&quot;top&quot;:74.09047244094486,&quot;width&quot;:801.9921259842519}"/>
</p:tagLst>
</file>

<file path=ppt/tags/tag8.xml><?xml version="1.0" encoding="utf-8"?>
<p:tagLst xmlns:p="http://schemas.openxmlformats.org/presentationml/2006/main">
  <p:tag name="KSO_WM_DIAGRAM_VIRTUALLY_FRAME" val="{&quot;height&quot;:361.38,&quot;left&quot;:589.5462992125983,&quot;top&quot;:74.0711811023622,&quot;width&quot;:337.30354330708667}"/>
</p:tagLst>
</file>

<file path=ppt/tags/tag80.xml><?xml version="1.0" encoding="utf-8"?>
<p:tagLst xmlns:p="http://schemas.openxmlformats.org/presentationml/2006/main">
  <p:tag name="KSO_WM_DIAGRAM_VIRTUALLY_FRAME" val="{&quot;height&quot;:389.35094488188975,&quot;left&quot;:79,&quot;top&quot;:74.09047244094486,&quot;width&quot;:801.9921259842519}"/>
</p:tagLst>
</file>

<file path=ppt/tags/tag81.xml><?xml version="1.0" encoding="utf-8"?>
<p:tagLst xmlns:p="http://schemas.openxmlformats.org/presentationml/2006/main">
  <p:tag name="KSO_WM_DIAGRAM_VIRTUALLY_FRAME" val="{&quot;height&quot;:389.35094488188975,&quot;left&quot;:79,&quot;top&quot;:74.09047244094486,&quot;width&quot;:801.9921259842519}"/>
</p:tagLst>
</file>

<file path=ppt/tags/tag82.xml><?xml version="1.0" encoding="utf-8"?>
<p:tagLst xmlns:p="http://schemas.openxmlformats.org/presentationml/2006/main">
  <p:tag name="KSO_WM_DIAGRAM_VIRTUALLY_FRAME" val="{&quot;height&quot;:389.35094488188975,&quot;left&quot;:79.00787401574803,&quot;top&quot;:74.09047244094486,&quot;width&quot;:801.9842519685038}"/>
</p:tagLst>
</file>

<file path=ppt/tags/tag83.xml><?xml version="1.0" encoding="utf-8"?>
<p:tagLst xmlns:p="http://schemas.openxmlformats.org/presentationml/2006/main">
  <p:tag name="KSO_WM_DIAGRAM_VIRTUALLY_FRAME" val="{&quot;height&quot;:389.35094488188975,&quot;left&quot;:79,&quot;top&quot;:74.09047244094486,&quot;width&quot;:801.9921259842519}"/>
</p:tagLst>
</file>

<file path=ppt/tags/tag84.xml><?xml version="1.0" encoding="utf-8"?>
<p:tagLst xmlns:p="http://schemas.openxmlformats.org/presentationml/2006/main">
  <p:tag name="KSO_WM_DIAGRAM_VIRTUALLY_FRAME" val="{&quot;height&quot;:389.35094488188975,&quot;left&quot;:79,&quot;top&quot;:74.09047244094486,&quot;width&quot;:801.9921259842519}"/>
</p:tagLst>
</file>

<file path=ppt/tags/tag85.xml><?xml version="1.0" encoding="utf-8"?>
<p:tagLst xmlns:p="http://schemas.openxmlformats.org/presentationml/2006/main">
  <p:tag name="KSO_WM_DIAGRAM_VIRTUALLY_FRAME" val="{&quot;height&quot;:389.35094488188975,&quot;left&quot;:79,&quot;top&quot;:74.09047244094486,&quot;width&quot;:801.9921259842519}"/>
</p:tagLst>
</file>

<file path=ppt/tags/tag86.xml><?xml version="1.0" encoding="utf-8"?>
<p:tagLst xmlns:p="http://schemas.openxmlformats.org/presentationml/2006/main">
  <p:tag name="KSO_WM_DIAGRAM_VIRTUALLY_FRAME" val="{&quot;height&quot;:389.35094488188975,&quot;left&quot;:79.00787401574803,&quot;top&quot;:74.09047244094486,&quot;width&quot;:801.9842519685038}"/>
</p:tagLst>
</file>

<file path=ppt/tags/tag87.xml><?xml version="1.0" encoding="utf-8"?>
<p:tagLst xmlns:p="http://schemas.openxmlformats.org/presentationml/2006/main">
  <p:tag name="KSO_WM_DIAGRAM_VIRTUALLY_FRAME" val="{&quot;height&quot;:389.35094488188975,&quot;left&quot;:79,&quot;top&quot;:74.09047244094486,&quot;width&quot;:801.9921259842519}"/>
</p:tagLst>
</file>

<file path=ppt/tags/tag88.xml><?xml version="1.0" encoding="utf-8"?>
<p:tagLst xmlns:p="http://schemas.openxmlformats.org/presentationml/2006/main">
  <p:tag name="KSO_WM_DIAGRAM_VIRTUALLY_FRAME" val="{&quot;height&quot;:389.35094488188975,&quot;left&quot;:79,&quot;top&quot;:74.09047244094486,&quot;width&quot;:801.9921259842519}"/>
</p:tagLst>
</file>

<file path=ppt/tags/tag89.xml><?xml version="1.0" encoding="utf-8"?>
<p:tagLst xmlns:p="http://schemas.openxmlformats.org/presentationml/2006/main">
  <p:tag name="KSO_WM_DIAGRAM_VIRTUALLY_FRAME" val="{&quot;height&quot;:389.35094488188975,&quot;left&quot;:79,&quot;top&quot;:74.09047244094486,&quot;width&quot;:801.9921259842519}"/>
</p:tagLst>
</file>

<file path=ppt/tags/tag9.xml><?xml version="1.0" encoding="utf-8"?>
<p:tagLst xmlns:p="http://schemas.openxmlformats.org/presentationml/2006/main">
  <p:tag name="KSO_WM_DIAGRAM_VIRTUALLY_FRAME" val="{&quot;height&quot;:361.38,&quot;left&quot;:589.5462992125983,&quot;top&quot;:74.0711811023622,&quot;width&quot;:337.30354330708667}"/>
</p:tagLst>
</file>

<file path=ppt/tags/tag90.xml><?xml version="1.0" encoding="utf-8"?>
<p:tagLst xmlns:p="http://schemas.openxmlformats.org/presentationml/2006/main">
  <p:tag name="KSO_WM_DIAGRAM_VIRTUALLY_FRAME" val="{&quot;height&quot;:389.35094488188975,&quot;left&quot;:79.00787401574803,&quot;top&quot;:74.09047244094486,&quot;width&quot;:801.9842519685038}"/>
</p:tagLst>
</file>

<file path=ppt/tags/tag91.xml><?xml version="1.0" encoding="utf-8"?>
<p:tagLst xmlns:p="http://schemas.openxmlformats.org/presentationml/2006/main">
  <p:tag name="KSO_WM_DIAGRAM_VIRTUALLY_FRAME" val="{&quot;height&quot;:389.35094488188975,&quot;left&quot;:79,&quot;top&quot;:74.09047244094486,&quot;width&quot;:801.9921259842519}"/>
</p:tagLst>
</file>

<file path=ppt/tags/tag92.xml><?xml version="1.0" encoding="utf-8"?>
<p:tagLst xmlns:p="http://schemas.openxmlformats.org/presentationml/2006/main">
  <p:tag name="KSO_WM_DIAGRAM_VIRTUALLY_FRAME" val="{&quot;height&quot;:389.35094488188975,&quot;left&quot;:79,&quot;top&quot;:74.09047244094486,&quot;width&quot;:801.9921259842519}"/>
</p:tagLst>
</file>

<file path=ppt/tags/tag93.xml><?xml version="1.0" encoding="utf-8"?>
<p:tagLst xmlns:p="http://schemas.openxmlformats.org/presentationml/2006/main">
  <p:tag name="KSO_WM_DIAGRAM_VIRTUALLY_FRAME" val="{&quot;height&quot;:389.35094488188975,&quot;left&quot;:79,&quot;top&quot;:74.09047244094486,&quot;width&quot;:801.9921259842519}"/>
</p:tagLst>
</file>

<file path=ppt/tags/tag94.xml><?xml version="1.0" encoding="utf-8"?>
<p:tagLst xmlns:p="http://schemas.openxmlformats.org/presentationml/2006/main">
  <p:tag name="KSO_WM_DIAGRAM_VIRTUALLY_FRAME" val="{&quot;height&quot;:389.35094488188975,&quot;left&quot;:79.00787401574803,&quot;top&quot;:74.09047244094486,&quot;width&quot;:801.9842519685038}"/>
</p:tagLst>
</file>

<file path=ppt/tags/tag95.xml><?xml version="1.0" encoding="utf-8"?>
<p:tagLst xmlns:p="http://schemas.openxmlformats.org/presentationml/2006/main">
  <p:tag name="KSO_WM_DIAGRAM_VIRTUALLY_FRAME" val="{&quot;height&quot;:389.35094488188975,&quot;left&quot;:79,&quot;top&quot;:74.09047244094486,&quot;width&quot;:801.9921259842519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4311</Words>
  <Application>WPS Presentation</Application>
  <PresentationFormat>宽屏</PresentationFormat>
  <Paragraphs>232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1" baseType="lpstr">
      <vt:lpstr>Arial</vt:lpstr>
      <vt:lpstr>SimSun</vt:lpstr>
      <vt:lpstr>Wingdings</vt:lpstr>
      <vt:lpstr>Century Gothic</vt:lpstr>
      <vt:lpstr>Arial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Nguyễn Hữu Anh Khoa</cp:lastModifiedBy>
  <cp:revision>27</cp:revision>
  <dcterms:created xsi:type="dcterms:W3CDTF">2019-11-24T03:48:00Z</dcterms:created>
  <dcterms:modified xsi:type="dcterms:W3CDTF">2025-10-09T00:45:25Z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1033-12.2.0.22549</vt:lpwstr>
  </property>
  <property fmtid="{D5CDD505-2E9C-101B-9397-08002B2CF9AE}" pid="3" name="ICV">
    <vt:lpwstr>4C26B0C3A6CB4FC696367FB64E308DAE_13</vt:lpwstr>
  </property>
</Properties>
</file>